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0" r:id="rId6"/>
    <p:sldId id="260"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90" r:id="rId23"/>
    <p:sldId id="289" r:id="rId24"/>
    <p:sldId id="291" r:id="rId25"/>
    <p:sldId id="292" r:id="rId26"/>
    <p:sldId id="261" r:id="rId27"/>
    <p:sldId id="271" r:id="rId28"/>
    <p:sldId id="268" r:id="rId29"/>
    <p:sldId id="267" r:id="rId30"/>
    <p:sldId id="269" r:id="rId31"/>
    <p:sldId id="272" r:id="rId32"/>
    <p:sldId id="262" r:id="rId33"/>
    <p:sldId id="263" r:id="rId34"/>
    <p:sldId id="264" r:id="rId35"/>
    <p:sldId id="265" r:id="rId36"/>
    <p:sldId id="26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DA47"/>
    <a:srgbClr val="00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10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6BA1-FCF0-599F-5DF6-688A7E9980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8D8913-0167-FBB3-FEDE-69627B98B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C9ACD6-F778-2CCC-DD71-AA05FD02AA8E}"/>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5" name="Footer Placeholder 4">
            <a:extLst>
              <a:ext uri="{FF2B5EF4-FFF2-40B4-BE49-F238E27FC236}">
                <a16:creationId xmlns:a16="http://schemas.microsoft.com/office/drawing/2014/main" id="{E740EE62-D709-FBC4-6A63-4A89A806F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C41B7-C356-7DA6-43E1-FB1C7B47C177}"/>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146211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52D7-C7A7-8F98-FB8B-47E3B94CD9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2D6078-594D-C9CD-DBF2-66398F412D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E056F9-65BF-3918-CAB3-13A0055E5344}"/>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5" name="Footer Placeholder 4">
            <a:extLst>
              <a:ext uri="{FF2B5EF4-FFF2-40B4-BE49-F238E27FC236}">
                <a16:creationId xmlns:a16="http://schemas.microsoft.com/office/drawing/2014/main" id="{899054C2-B4CF-D161-087F-F4479FAC1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AE900-9416-3C8A-D37C-F549F80FF21F}"/>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344936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AC423-FED2-82A3-3D0F-D2890A28B4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E50B4-9C7E-FF35-54DD-2703958ACD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3C6C4-BCF9-07F9-E10D-309AEC91FF7E}"/>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5" name="Footer Placeholder 4">
            <a:extLst>
              <a:ext uri="{FF2B5EF4-FFF2-40B4-BE49-F238E27FC236}">
                <a16:creationId xmlns:a16="http://schemas.microsoft.com/office/drawing/2014/main" id="{A64A2DAA-A01D-B3A4-BDC4-30DF40970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E62F7B-710F-5AAC-D3A0-BB2DE293AA1C}"/>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1965021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6F526-9F22-A02B-A287-ED1D1AF075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C101B7-6232-34B9-62B9-A28977969F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A48F16-9A03-73DE-6D74-52D7E852EDCE}"/>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5" name="Footer Placeholder 4">
            <a:extLst>
              <a:ext uri="{FF2B5EF4-FFF2-40B4-BE49-F238E27FC236}">
                <a16:creationId xmlns:a16="http://schemas.microsoft.com/office/drawing/2014/main" id="{46A9D9A1-A7B8-AEE2-312D-1801CB318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879DD-344B-8D83-6ED3-F4B32442E041}"/>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3057871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96C7E-6F20-EDA3-718C-CAEA993222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A496FF-B27C-0997-7C2A-B36193545B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508BE0-88B7-C57B-EE49-D957F9B0F105}"/>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5" name="Footer Placeholder 4">
            <a:extLst>
              <a:ext uri="{FF2B5EF4-FFF2-40B4-BE49-F238E27FC236}">
                <a16:creationId xmlns:a16="http://schemas.microsoft.com/office/drawing/2014/main" id="{23F610B4-1EEB-2066-1282-F8EF2E973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4D974-8A8D-5403-6F5E-7A186816EA13}"/>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2191342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E5DF-74EA-3402-0911-35A36B7D24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85AD4-EF48-29CF-F2D8-EC408E44B0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6254F4-9F44-D394-1469-BAC4D1285A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7695F9-657B-A815-AC79-1E01556E9DFA}"/>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6" name="Footer Placeholder 5">
            <a:extLst>
              <a:ext uri="{FF2B5EF4-FFF2-40B4-BE49-F238E27FC236}">
                <a16:creationId xmlns:a16="http://schemas.microsoft.com/office/drawing/2014/main" id="{CAF350B3-C1DE-CAB3-BCC9-B4340AC5BD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483B5C-5C8C-88FD-9B83-3459F4B62E16}"/>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264340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937B-02D0-C2E6-BB29-9C6F51D607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629108-AAB0-3E50-8A39-C3A9916536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B708CB-5DDE-713D-3ACB-5D5706A21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3E1FA7-3D36-2359-585E-D2B465E624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B72945-2D39-5AC5-C629-3BD93B4B10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4E7ACC-73CA-E63E-285D-4DEDBAC5DD2D}"/>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8" name="Footer Placeholder 7">
            <a:extLst>
              <a:ext uri="{FF2B5EF4-FFF2-40B4-BE49-F238E27FC236}">
                <a16:creationId xmlns:a16="http://schemas.microsoft.com/office/drawing/2014/main" id="{1BCAC578-94D7-D453-B05B-7E6322BDE0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68B43F-ABB3-5835-6FDA-FD15536CF598}"/>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1298180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5AB3-DADC-A494-2E97-1A98D083B1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56B8A8-46F6-4A1B-E21B-B424DCAF4649}"/>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4" name="Footer Placeholder 3">
            <a:extLst>
              <a:ext uri="{FF2B5EF4-FFF2-40B4-BE49-F238E27FC236}">
                <a16:creationId xmlns:a16="http://schemas.microsoft.com/office/drawing/2014/main" id="{9EF5B8D2-A8C0-1762-0A30-7E1DEAD9CF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2A9613-0C34-BCB4-7F67-F5B5310317AE}"/>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2084165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1A872C-85A3-2DE1-AA73-F384C55A6269}"/>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3" name="Footer Placeholder 2">
            <a:extLst>
              <a:ext uri="{FF2B5EF4-FFF2-40B4-BE49-F238E27FC236}">
                <a16:creationId xmlns:a16="http://schemas.microsoft.com/office/drawing/2014/main" id="{A4BE70BD-38CA-BA0F-9826-9DF505E451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9AA2C7-8936-C88D-6005-A4F8C4C39313}"/>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1951106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82AF-F47E-D23F-5282-E1D18AC7EE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20E2D8-E31A-B573-CB73-597AD0FCAE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1A0C09-0076-DB1F-1BB2-BC8CA03CF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51829C-281B-C9EF-6B8A-E399569B5D34}"/>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6" name="Footer Placeholder 5">
            <a:extLst>
              <a:ext uri="{FF2B5EF4-FFF2-40B4-BE49-F238E27FC236}">
                <a16:creationId xmlns:a16="http://schemas.microsoft.com/office/drawing/2014/main" id="{2CDD0F29-73D9-FC89-952A-91E7309D9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3E36AD-7DFB-F5D0-4F8D-798386ABD3E3}"/>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426822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A767-726E-CDD8-3E85-3E7E14E4CD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84A62C-D8D8-B927-53C3-513035705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A13EA0-4B8D-B901-FAF6-77AA2B7346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70A17-1CAC-D8B2-25BD-6E5A1486F1AA}"/>
              </a:ext>
            </a:extLst>
          </p:cNvPr>
          <p:cNvSpPr>
            <a:spLocks noGrp="1"/>
          </p:cNvSpPr>
          <p:nvPr>
            <p:ph type="dt" sz="half" idx="10"/>
          </p:nvPr>
        </p:nvSpPr>
        <p:spPr/>
        <p:txBody>
          <a:bodyPr/>
          <a:lstStyle/>
          <a:p>
            <a:fld id="{FE73DAEF-9BF4-4399-9F6F-D1D4B43AE1F9}" type="datetimeFigureOut">
              <a:rPr lang="en-US" smtClean="0"/>
              <a:t>8/6/2024</a:t>
            </a:fld>
            <a:endParaRPr lang="en-US"/>
          </a:p>
        </p:txBody>
      </p:sp>
      <p:sp>
        <p:nvSpPr>
          <p:cNvPr id="6" name="Footer Placeholder 5">
            <a:extLst>
              <a:ext uri="{FF2B5EF4-FFF2-40B4-BE49-F238E27FC236}">
                <a16:creationId xmlns:a16="http://schemas.microsoft.com/office/drawing/2014/main" id="{E972D122-7094-A09B-1155-D2194A71C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D663F-D8E1-9AD8-C121-9454EC21C5DC}"/>
              </a:ext>
            </a:extLst>
          </p:cNvPr>
          <p:cNvSpPr>
            <a:spLocks noGrp="1"/>
          </p:cNvSpPr>
          <p:nvPr>
            <p:ph type="sldNum" sz="quarter" idx="12"/>
          </p:nvPr>
        </p:nvSpPr>
        <p:spPr/>
        <p:txBody>
          <a:bodyPr/>
          <a:lstStyle/>
          <a:p>
            <a:fld id="{9D34C31E-6224-4EEF-B4EF-5D56E8C68A0D}" type="slidenum">
              <a:rPr lang="en-US" smtClean="0"/>
              <a:t>‹#›</a:t>
            </a:fld>
            <a:endParaRPr lang="en-US"/>
          </a:p>
        </p:txBody>
      </p:sp>
    </p:spTree>
    <p:extLst>
      <p:ext uri="{BB962C8B-B14F-4D97-AF65-F5344CB8AC3E}">
        <p14:creationId xmlns:p14="http://schemas.microsoft.com/office/powerpoint/2010/main" val="1543287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6A161-C446-A9BF-5D96-64E00AC3BB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1BE368-079E-A8E7-C8D1-A0E64CB26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A583DF-1F3E-D481-5D9F-A91CA7772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73DAEF-9BF4-4399-9F6F-D1D4B43AE1F9}" type="datetimeFigureOut">
              <a:rPr lang="en-US" smtClean="0"/>
              <a:t>8/6/2024</a:t>
            </a:fld>
            <a:endParaRPr lang="en-US"/>
          </a:p>
        </p:txBody>
      </p:sp>
      <p:sp>
        <p:nvSpPr>
          <p:cNvPr id="5" name="Footer Placeholder 4">
            <a:extLst>
              <a:ext uri="{FF2B5EF4-FFF2-40B4-BE49-F238E27FC236}">
                <a16:creationId xmlns:a16="http://schemas.microsoft.com/office/drawing/2014/main" id="{1A042F78-0F36-1884-F7BB-B25F363600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36B025-F2E6-3079-19B7-F9ABCCDEFB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4C31E-6224-4EEF-B4EF-5D56E8C68A0D}" type="slidenum">
              <a:rPr lang="en-US" smtClean="0"/>
              <a:t>‹#›</a:t>
            </a:fld>
            <a:endParaRPr lang="en-US"/>
          </a:p>
        </p:txBody>
      </p:sp>
    </p:spTree>
    <p:extLst>
      <p:ext uri="{BB962C8B-B14F-4D97-AF65-F5344CB8AC3E}">
        <p14:creationId xmlns:p14="http://schemas.microsoft.com/office/powerpoint/2010/main" val="416839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web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web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webp"/><Relationship Id="rId2" Type="http://schemas.openxmlformats.org/officeDocument/2006/relationships/image" Target="../media/image22.jfif"/><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gif"/></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web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f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f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D79F-0CE1-258E-0F35-C2442FDD067B}"/>
              </a:ext>
            </a:extLst>
          </p:cNvPr>
          <p:cNvSpPr>
            <a:spLocks noGrp="1"/>
          </p:cNvSpPr>
          <p:nvPr>
            <p:ph type="ctrTitle"/>
          </p:nvPr>
        </p:nvSpPr>
        <p:spPr/>
        <p:txBody>
          <a:bodyPr/>
          <a:lstStyle/>
          <a:p>
            <a:r>
              <a:rPr lang="en-US" dirty="0">
                <a:latin typeface="American Captain" pitchFamily="2" charset="0"/>
              </a:rPr>
              <a:t>Introduction to AI</a:t>
            </a:r>
          </a:p>
        </p:txBody>
      </p:sp>
      <p:sp>
        <p:nvSpPr>
          <p:cNvPr id="3" name="Subtitle 2">
            <a:extLst>
              <a:ext uri="{FF2B5EF4-FFF2-40B4-BE49-F238E27FC236}">
                <a16:creationId xmlns:a16="http://schemas.microsoft.com/office/drawing/2014/main" id="{1599A405-B5CA-F4C0-6064-BABAAEB45833}"/>
              </a:ext>
            </a:extLst>
          </p:cNvPr>
          <p:cNvSpPr>
            <a:spLocks noGrp="1"/>
          </p:cNvSpPr>
          <p:nvPr>
            <p:ph type="subTitle" idx="1"/>
          </p:nvPr>
        </p:nvSpPr>
        <p:spPr/>
        <p:txBody>
          <a:bodyPr/>
          <a:lstStyle/>
          <a:p>
            <a:r>
              <a:rPr lang="en-US" dirty="0"/>
              <a:t>Bootcamp by YouBee.ai</a:t>
            </a:r>
          </a:p>
        </p:txBody>
      </p:sp>
      <p:grpSp>
        <p:nvGrpSpPr>
          <p:cNvPr id="4" name="Group 2">
            <a:extLst>
              <a:ext uri="{FF2B5EF4-FFF2-40B4-BE49-F238E27FC236}">
                <a16:creationId xmlns:a16="http://schemas.microsoft.com/office/drawing/2014/main" id="{FA4FBCD4-DF63-582A-68AC-4B856E42E8C1}"/>
              </a:ext>
            </a:extLst>
          </p:cNvPr>
          <p:cNvGrpSpPr/>
          <p:nvPr/>
        </p:nvGrpSpPr>
        <p:grpSpPr>
          <a:xfrm>
            <a:off x="4914610" y="6126670"/>
            <a:ext cx="6852730" cy="5935104"/>
            <a:chOff x="0" y="0"/>
            <a:chExt cx="6202680" cy="5372100"/>
          </a:xfrm>
          <a:solidFill>
            <a:schemeClr val="tx1"/>
          </a:solidFill>
        </p:grpSpPr>
        <p:sp>
          <p:nvSpPr>
            <p:cNvPr id="5" name="Freeform 3">
              <a:extLst>
                <a:ext uri="{FF2B5EF4-FFF2-40B4-BE49-F238E27FC236}">
                  <a16:creationId xmlns:a16="http://schemas.microsoft.com/office/drawing/2014/main" id="{28789B18-8DF3-114D-22FB-52C8F2DCFA79}"/>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grpFill/>
          </p:spPr>
        </p:sp>
      </p:grpSp>
      <p:grpSp>
        <p:nvGrpSpPr>
          <p:cNvPr id="6" name="Group 4">
            <a:extLst>
              <a:ext uri="{FF2B5EF4-FFF2-40B4-BE49-F238E27FC236}">
                <a16:creationId xmlns:a16="http://schemas.microsoft.com/office/drawing/2014/main" id="{1AE40D9C-EA15-04AB-CDE6-8F58DDD5A9AB}"/>
              </a:ext>
            </a:extLst>
          </p:cNvPr>
          <p:cNvGrpSpPr/>
          <p:nvPr/>
        </p:nvGrpSpPr>
        <p:grpSpPr>
          <a:xfrm>
            <a:off x="9986011" y="3255962"/>
            <a:ext cx="6629096" cy="5741416"/>
            <a:chOff x="0" y="0"/>
            <a:chExt cx="6202680" cy="5372100"/>
          </a:xfrm>
          <a:solidFill>
            <a:srgbClr val="F5DA47"/>
          </a:solidFill>
        </p:grpSpPr>
        <p:sp>
          <p:nvSpPr>
            <p:cNvPr id="7" name="Freeform 5">
              <a:extLst>
                <a:ext uri="{FF2B5EF4-FFF2-40B4-BE49-F238E27FC236}">
                  <a16:creationId xmlns:a16="http://schemas.microsoft.com/office/drawing/2014/main" id="{DB47DE67-057A-3AFD-0A25-6ACD1719D20C}"/>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grpFill/>
          </p:spPr>
        </p:sp>
      </p:grpSp>
      <p:pic>
        <p:nvPicPr>
          <p:cNvPr id="9" name="Picture 8">
            <a:extLst>
              <a:ext uri="{FF2B5EF4-FFF2-40B4-BE49-F238E27FC236}">
                <a16:creationId xmlns:a16="http://schemas.microsoft.com/office/drawing/2014/main" id="{A5C9392F-10C8-CA17-1A3B-4E21CBCEB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7518" y="517585"/>
            <a:ext cx="3099822" cy="868682"/>
          </a:xfrm>
          <a:prstGeom prst="rect">
            <a:avLst/>
          </a:prstGeom>
          <a:ln>
            <a:noFill/>
          </a:ln>
        </p:spPr>
      </p:pic>
    </p:spTree>
    <p:extLst>
      <p:ext uri="{BB962C8B-B14F-4D97-AF65-F5344CB8AC3E}">
        <p14:creationId xmlns:p14="http://schemas.microsoft.com/office/powerpoint/2010/main" val="3075951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1569660"/>
          </a:xfrm>
          <a:prstGeom prst="rect">
            <a:avLst/>
          </a:prstGeom>
          <a:noFill/>
        </p:spPr>
        <p:txBody>
          <a:bodyPr wrap="none" rtlCol="0">
            <a:spAutoFit/>
          </a:bodyPr>
          <a:lstStyle/>
          <a:p>
            <a:r>
              <a:rPr lang="en-US" sz="4800" b="1" dirty="0"/>
              <a:t>1952</a:t>
            </a:r>
          </a:p>
          <a:p>
            <a:endParaRPr lang="en-US" sz="4800" b="1" dirty="0"/>
          </a:p>
        </p:txBody>
      </p:sp>
      <p:pic>
        <p:nvPicPr>
          <p:cNvPr id="3" name="Picture 2">
            <a:extLst>
              <a:ext uri="{FF2B5EF4-FFF2-40B4-BE49-F238E27FC236}">
                <a16:creationId xmlns:a16="http://schemas.microsoft.com/office/drawing/2014/main" id="{C02D55ED-F790-2FD1-BC8F-32B034377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0" y="1696027"/>
            <a:ext cx="7874000" cy="4445000"/>
          </a:xfrm>
          <a:prstGeom prst="rect">
            <a:avLst/>
          </a:prstGeom>
        </p:spPr>
      </p:pic>
    </p:spTree>
    <p:extLst>
      <p:ext uri="{BB962C8B-B14F-4D97-AF65-F5344CB8AC3E}">
        <p14:creationId xmlns:p14="http://schemas.microsoft.com/office/powerpoint/2010/main" val="3437364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5" y="526473"/>
            <a:ext cx="1435008" cy="1569660"/>
          </a:xfrm>
          <a:prstGeom prst="rect">
            <a:avLst/>
          </a:prstGeom>
          <a:noFill/>
        </p:spPr>
        <p:txBody>
          <a:bodyPr wrap="none" rtlCol="0">
            <a:spAutoFit/>
          </a:bodyPr>
          <a:lstStyle/>
          <a:p>
            <a:r>
              <a:rPr lang="en-US" sz="4800" b="1" dirty="0"/>
              <a:t>1956</a:t>
            </a:r>
          </a:p>
          <a:p>
            <a:endParaRPr lang="en-US" sz="4800" b="1" dirty="0"/>
          </a:p>
        </p:txBody>
      </p:sp>
      <p:pic>
        <p:nvPicPr>
          <p:cNvPr id="5" name="Picture 4">
            <a:extLst>
              <a:ext uri="{FF2B5EF4-FFF2-40B4-BE49-F238E27FC236}">
                <a16:creationId xmlns:a16="http://schemas.microsoft.com/office/drawing/2014/main" id="{EB3E46AB-59C6-40EE-3AE3-BF200B4A4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46" y="1440350"/>
            <a:ext cx="7545907" cy="5047799"/>
          </a:xfrm>
          <a:prstGeom prst="rect">
            <a:avLst/>
          </a:prstGeom>
        </p:spPr>
      </p:pic>
    </p:spTree>
    <p:extLst>
      <p:ext uri="{BB962C8B-B14F-4D97-AF65-F5344CB8AC3E}">
        <p14:creationId xmlns:p14="http://schemas.microsoft.com/office/powerpoint/2010/main" val="3374541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1569660"/>
          </a:xfrm>
          <a:prstGeom prst="rect">
            <a:avLst/>
          </a:prstGeom>
          <a:noFill/>
        </p:spPr>
        <p:txBody>
          <a:bodyPr wrap="none" rtlCol="0">
            <a:spAutoFit/>
          </a:bodyPr>
          <a:lstStyle/>
          <a:p>
            <a:r>
              <a:rPr lang="en-US" sz="4800" b="1" dirty="0"/>
              <a:t>1958</a:t>
            </a:r>
          </a:p>
          <a:p>
            <a:endParaRPr lang="en-US" sz="4800" b="1" dirty="0"/>
          </a:p>
        </p:txBody>
      </p:sp>
      <p:pic>
        <p:nvPicPr>
          <p:cNvPr id="5" name="Picture 4">
            <a:extLst>
              <a:ext uri="{FF2B5EF4-FFF2-40B4-BE49-F238E27FC236}">
                <a16:creationId xmlns:a16="http://schemas.microsoft.com/office/drawing/2014/main" id="{4C5AB281-4657-0C90-89D2-2163B6937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575" y="1610303"/>
            <a:ext cx="4514850" cy="4210050"/>
          </a:xfrm>
          <a:prstGeom prst="rect">
            <a:avLst/>
          </a:prstGeom>
        </p:spPr>
      </p:pic>
    </p:spTree>
    <p:extLst>
      <p:ext uri="{BB962C8B-B14F-4D97-AF65-F5344CB8AC3E}">
        <p14:creationId xmlns:p14="http://schemas.microsoft.com/office/powerpoint/2010/main" val="2259101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1569660"/>
          </a:xfrm>
          <a:prstGeom prst="rect">
            <a:avLst/>
          </a:prstGeom>
          <a:noFill/>
        </p:spPr>
        <p:txBody>
          <a:bodyPr wrap="none" rtlCol="0">
            <a:spAutoFit/>
          </a:bodyPr>
          <a:lstStyle/>
          <a:p>
            <a:r>
              <a:rPr lang="en-US" sz="4800" b="1" dirty="0"/>
              <a:t>1961</a:t>
            </a:r>
          </a:p>
          <a:p>
            <a:endParaRPr lang="en-US" sz="4800" b="1" dirty="0"/>
          </a:p>
        </p:txBody>
      </p:sp>
      <p:pic>
        <p:nvPicPr>
          <p:cNvPr id="3" name="Picture 2">
            <a:extLst>
              <a:ext uri="{FF2B5EF4-FFF2-40B4-BE49-F238E27FC236}">
                <a16:creationId xmlns:a16="http://schemas.microsoft.com/office/drawing/2014/main" id="{1E575780-EB08-E06F-161A-F4E212EDB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801091"/>
            <a:ext cx="7620000" cy="3810000"/>
          </a:xfrm>
          <a:prstGeom prst="rect">
            <a:avLst/>
          </a:prstGeom>
        </p:spPr>
      </p:pic>
    </p:spTree>
    <p:extLst>
      <p:ext uri="{BB962C8B-B14F-4D97-AF65-F5344CB8AC3E}">
        <p14:creationId xmlns:p14="http://schemas.microsoft.com/office/powerpoint/2010/main" val="2212153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1569660"/>
          </a:xfrm>
          <a:prstGeom prst="rect">
            <a:avLst/>
          </a:prstGeom>
          <a:noFill/>
        </p:spPr>
        <p:txBody>
          <a:bodyPr wrap="none" rtlCol="0">
            <a:spAutoFit/>
          </a:bodyPr>
          <a:lstStyle/>
          <a:p>
            <a:r>
              <a:rPr lang="en-US" sz="4800" b="1" dirty="0"/>
              <a:t>1966</a:t>
            </a:r>
          </a:p>
          <a:p>
            <a:endParaRPr lang="en-US" sz="4800" b="1" dirty="0"/>
          </a:p>
        </p:txBody>
      </p:sp>
      <p:pic>
        <p:nvPicPr>
          <p:cNvPr id="7" name="Picture 6">
            <a:extLst>
              <a:ext uri="{FF2B5EF4-FFF2-40B4-BE49-F238E27FC236}">
                <a16:creationId xmlns:a16="http://schemas.microsoft.com/office/drawing/2014/main" id="{839DF949-A457-7B5C-178A-C6CF8CA38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099" y="1572147"/>
            <a:ext cx="6245802" cy="4576528"/>
          </a:xfrm>
          <a:prstGeom prst="rect">
            <a:avLst/>
          </a:prstGeom>
        </p:spPr>
      </p:pic>
    </p:spTree>
    <p:extLst>
      <p:ext uri="{BB962C8B-B14F-4D97-AF65-F5344CB8AC3E}">
        <p14:creationId xmlns:p14="http://schemas.microsoft.com/office/powerpoint/2010/main" val="2395078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1569660"/>
          </a:xfrm>
          <a:prstGeom prst="rect">
            <a:avLst/>
          </a:prstGeom>
          <a:noFill/>
        </p:spPr>
        <p:txBody>
          <a:bodyPr wrap="none" rtlCol="0">
            <a:spAutoFit/>
          </a:bodyPr>
          <a:lstStyle/>
          <a:p>
            <a:r>
              <a:rPr lang="en-US" sz="4800" b="1" dirty="0"/>
              <a:t>1985</a:t>
            </a:r>
          </a:p>
          <a:p>
            <a:endParaRPr lang="en-US" sz="4800" b="1" dirty="0"/>
          </a:p>
        </p:txBody>
      </p:sp>
      <p:pic>
        <p:nvPicPr>
          <p:cNvPr id="3" name="Picture 2">
            <a:extLst>
              <a:ext uri="{FF2B5EF4-FFF2-40B4-BE49-F238E27FC236}">
                <a16:creationId xmlns:a16="http://schemas.microsoft.com/office/drawing/2014/main" id="{11D3F5EC-307D-722F-88A2-4729198D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400" y="1567017"/>
            <a:ext cx="6045200" cy="4511231"/>
          </a:xfrm>
          <a:prstGeom prst="rect">
            <a:avLst/>
          </a:prstGeom>
        </p:spPr>
      </p:pic>
    </p:spTree>
    <p:extLst>
      <p:ext uri="{BB962C8B-B14F-4D97-AF65-F5344CB8AC3E}">
        <p14:creationId xmlns:p14="http://schemas.microsoft.com/office/powerpoint/2010/main" val="1056573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1569660"/>
          </a:xfrm>
          <a:prstGeom prst="rect">
            <a:avLst/>
          </a:prstGeom>
          <a:noFill/>
        </p:spPr>
        <p:txBody>
          <a:bodyPr wrap="none" rtlCol="0">
            <a:spAutoFit/>
          </a:bodyPr>
          <a:lstStyle/>
          <a:p>
            <a:r>
              <a:rPr lang="en-US" sz="4800" b="1" dirty="0"/>
              <a:t>1997</a:t>
            </a:r>
          </a:p>
          <a:p>
            <a:endParaRPr lang="en-US" sz="4800" b="1" dirty="0"/>
          </a:p>
        </p:txBody>
      </p:sp>
      <p:pic>
        <p:nvPicPr>
          <p:cNvPr id="3" name="Picture 2">
            <a:extLst>
              <a:ext uri="{FF2B5EF4-FFF2-40B4-BE49-F238E27FC236}">
                <a16:creationId xmlns:a16="http://schemas.microsoft.com/office/drawing/2014/main" id="{1638A50F-21D3-9878-0465-0B97CD5F9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274" y="1433859"/>
            <a:ext cx="7785452" cy="5036214"/>
          </a:xfrm>
          <a:prstGeom prst="rect">
            <a:avLst/>
          </a:prstGeom>
        </p:spPr>
      </p:pic>
    </p:spTree>
    <p:extLst>
      <p:ext uri="{BB962C8B-B14F-4D97-AF65-F5344CB8AC3E}">
        <p14:creationId xmlns:p14="http://schemas.microsoft.com/office/powerpoint/2010/main" val="919484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2308324"/>
          </a:xfrm>
          <a:prstGeom prst="rect">
            <a:avLst/>
          </a:prstGeom>
          <a:noFill/>
        </p:spPr>
        <p:txBody>
          <a:bodyPr wrap="none" rtlCol="0">
            <a:spAutoFit/>
          </a:bodyPr>
          <a:lstStyle/>
          <a:p>
            <a:r>
              <a:rPr lang="en-US" sz="4800" b="1" dirty="0"/>
              <a:t>2000</a:t>
            </a:r>
          </a:p>
          <a:p>
            <a:endParaRPr lang="en-US" sz="4800" b="1" dirty="0"/>
          </a:p>
          <a:p>
            <a:endParaRPr lang="en-US" sz="4800" b="1" dirty="0"/>
          </a:p>
        </p:txBody>
      </p:sp>
      <p:pic>
        <p:nvPicPr>
          <p:cNvPr id="5" name="Picture 4">
            <a:extLst>
              <a:ext uri="{FF2B5EF4-FFF2-40B4-BE49-F238E27FC236}">
                <a16:creationId xmlns:a16="http://schemas.microsoft.com/office/drawing/2014/main" id="{AA7714FF-B2FD-6679-969C-8030C7D0F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538" y="1533321"/>
            <a:ext cx="5842924" cy="4979765"/>
          </a:xfrm>
          <a:prstGeom prst="rect">
            <a:avLst/>
          </a:prstGeom>
        </p:spPr>
      </p:pic>
    </p:spTree>
    <p:extLst>
      <p:ext uri="{BB962C8B-B14F-4D97-AF65-F5344CB8AC3E}">
        <p14:creationId xmlns:p14="http://schemas.microsoft.com/office/powerpoint/2010/main" val="2486772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1569660"/>
          </a:xfrm>
          <a:prstGeom prst="rect">
            <a:avLst/>
          </a:prstGeom>
          <a:noFill/>
        </p:spPr>
        <p:txBody>
          <a:bodyPr wrap="none" rtlCol="0">
            <a:spAutoFit/>
          </a:bodyPr>
          <a:lstStyle/>
          <a:p>
            <a:r>
              <a:rPr lang="en-US" sz="4800" b="1" dirty="0"/>
              <a:t>2002</a:t>
            </a:r>
          </a:p>
          <a:p>
            <a:endParaRPr lang="en-US" sz="4800" b="1" dirty="0"/>
          </a:p>
        </p:txBody>
      </p:sp>
      <p:pic>
        <p:nvPicPr>
          <p:cNvPr id="5" name="Picture 4">
            <a:extLst>
              <a:ext uri="{FF2B5EF4-FFF2-40B4-BE49-F238E27FC236}">
                <a16:creationId xmlns:a16="http://schemas.microsoft.com/office/drawing/2014/main" id="{661965F4-CED6-7F73-B77E-9A284718D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953" y="1662545"/>
            <a:ext cx="5068094" cy="4668982"/>
          </a:xfrm>
          <a:prstGeom prst="rect">
            <a:avLst/>
          </a:prstGeom>
        </p:spPr>
      </p:pic>
    </p:spTree>
    <p:extLst>
      <p:ext uri="{BB962C8B-B14F-4D97-AF65-F5344CB8AC3E}">
        <p14:creationId xmlns:p14="http://schemas.microsoft.com/office/powerpoint/2010/main" val="1469132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1569660"/>
          </a:xfrm>
          <a:prstGeom prst="rect">
            <a:avLst/>
          </a:prstGeom>
          <a:noFill/>
        </p:spPr>
        <p:txBody>
          <a:bodyPr wrap="none" rtlCol="0">
            <a:spAutoFit/>
          </a:bodyPr>
          <a:lstStyle/>
          <a:p>
            <a:r>
              <a:rPr lang="en-US" sz="4800" b="1" dirty="0"/>
              <a:t>2011</a:t>
            </a:r>
          </a:p>
          <a:p>
            <a:endParaRPr lang="en-US" sz="4800" b="1" dirty="0"/>
          </a:p>
        </p:txBody>
      </p:sp>
      <p:pic>
        <p:nvPicPr>
          <p:cNvPr id="3" name="Picture 2">
            <a:extLst>
              <a:ext uri="{FF2B5EF4-FFF2-40B4-BE49-F238E27FC236}">
                <a16:creationId xmlns:a16="http://schemas.microsoft.com/office/drawing/2014/main" id="{39FDDDB6-53B2-B2E5-E513-9806A7B2F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867" y="1523724"/>
            <a:ext cx="6882265" cy="4602623"/>
          </a:xfrm>
          <a:prstGeom prst="rect">
            <a:avLst/>
          </a:prstGeom>
        </p:spPr>
      </p:pic>
    </p:spTree>
    <p:extLst>
      <p:ext uri="{BB962C8B-B14F-4D97-AF65-F5344CB8AC3E}">
        <p14:creationId xmlns:p14="http://schemas.microsoft.com/office/powerpoint/2010/main" val="2867116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2DD7-A3EF-150A-A168-96C00A7B2946}"/>
              </a:ext>
            </a:extLst>
          </p:cNvPr>
          <p:cNvSpPr>
            <a:spLocks noGrp="1"/>
          </p:cNvSpPr>
          <p:nvPr>
            <p:ph type="title"/>
          </p:nvPr>
        </p:nvSpPr>
        <p:spPr>
          <a:xfrm>
            <a:off x="994988" y="316875"/>
            <a:ext cx="10515600" cy="1429431"/>
          </a:xfrm>
        </p:spPr>
        <p:txBody>
          <a:bodyPr anchor="t">
            <a:noAutofit/>
          </a:bodyPr>
          <a:lstStyle/>
          <a:p>
            <a:r>
              <a:rPr lang="en-US" sz="7200" dirty="0">
                <a:solidFill>
                  <a:srgbClr val="737373"/>
                </a:solidFill>
                <a:latin typeface="Fira Sans Medium Bold"/>
              </a:rPr>
              <a:t>Table of Contents</a:t>
            </a:r>
            <a:br>
              <a:rPr lang="en-US" sz="7200" dirty="0">
                <a:solidFill>
                  <a:srgbClr val="737373"/>
                </a:solidFill>
                <a:latin typeface="Fira Sans Medium Bold"/>
              </a:rPr>
            </a:br>
            <a:endParaRPr lang="en-US" sz="3200" dirty="0"/>
          </a:p>
        </p:txBody>
      </p:sp>
      <p:sp>
        <p:nvSpPr>
          <p:cNvPr id="6" name="TextBox 18">
            <a:extLst>
              <a:ext uri="{FF2B5EF4-FFF2-40B4-BE49-F238E27FC236}">
                <a16:creationId xmlns:a16="http://schemas.microsoft.com/office/drawing/2014/main" id="{510EDF64-8F76-2015-0A03-BDDC2B5FDF8D}"/>
              </a:ext>
            </a:extLst>
          </p:cNvPr>
          <p:cNvSpPr txBox="1"/>
          <p:nvPr/>
        </p:nvSpPr>
        <p:spPr>
          <a:xfrm>
            <a:off x="1227217" y="1867013"/>
            <a:ext cx="6811946" cy="3385542"/>
          </a:xfrm>
          <a:prstGeom prst="rect">
            <a:avLst/>
          </a:prstGeom>
        </p:spPr>
        <p:txBody>
          <a:bodyPr wrap="square" lIns="0" tIns="0" rIns="0" bIns="0" rtlCol="0" anchor="t">
            <a:spAutoFit/>
          </a:bodyPr>
          <a:lstStyle/>
          <a:p>
            <a:pPr marL="457200" indent="-457200">
              <a:spcBef>
                <a:spcPts val="1200"/>
              </a:spcBef>
              <a:buBlip>
                <a:blip r:embed="rId2"/>
              </a:buBlip>
            </a:pPr>
            <a:r>
              <a:rPr lang="en-US" sz="2000" spc="15" dirty="0">
                <a:solidFill>
                  <a:srgbClr val="000000"/>
                </a:solidFill>
                <a:latin typeface="Fira Sans Light"/>
              </a:rPr>
              <a:t>What is AI</a:t>
            </a:r>
          </a:p>
          <a:p>
            <a:pPr marL="457200" indent="-457200">
              <a:spcBef>
                <a:spcPts val="1200"/>
              </a:spcBef>
              <a:buBlip>
                <a:blip r:embed="rId2"/>
              </a:buBlip>
            </a:pPr>
            <a:r>
              <a:rPr lang="en-US" sz="2000" spc="15" dirty="0">
                <a:solidFill>
                  <a:srgbClr val="000000"/>
                </a:solidFill>
                <a:latin typeface="Fira Sans Light"/>
              </a:rPr>
              <a:t>History of AI</a:t>
            </a:r>
          </a:p>
          <a:p>
            <a:pPr marL="457200" indent="-457200">
              <a:spcBef>
                <a:spcPts val="1200"/>
              </a:spcBef>
              <a:buBlip>
                <a:blip r:embed="rId2"/>
              </a:buBlip>
            </a:pPr>
            <a:r>
              <a:rPr lang="en-US" sz="2000" spc="15" dirty="0">
                <a:solidFill>
                  <a:srgbClr val="000000"/>
                </a:solidFill>
                <a:latin typeface="Fira Sans Light"/>
              </a:rPr>
              <a:t>Why did AI boom</a:t>
            </a:r>
          </a:p>
          <a:p>
            <a:pPr marL="457200" indent="-457200">
              <a:spcBef>
                <a:spcPts val="1200"/>
              </a:spcBef>
              <a:buBlip>
                <a:blip r:embed="rId2"/>
              </a:buBlip>
            </a:pPr>
            <a:r>
              <a:rPr lang="en-US" sz="2000" spc="15" dirty="0">
                <a:solidFill>
                  <a:srgbClr val="000000"/>
                </a:solidFill>
                <a:latin typeface="Fira Sans Light"/>
              </a:rPr>
              <a:t>Definition of Machine Learning</a:t>
            </a:r>
          </a:p>
          <a:p>
            <a:pPr marL="457200" indent="-457200">
              <a:spcBef>
                <a:spcPts val="1200"/>
              </a:spcBef>
              <a:buBlip>
                <a:blip r:embed="rId2"/>
              </a:buBlip>
            </a:pPr>
            <a:r>
              <a:rPr lang="en-US" sz="2000" spc="15" dirty="0">
                <a:solidFill>
                  <a:srgbClr val="000000"/>
                </a:solidFill>
                <a:latin typeface="Fira Sans Light"/>
              </a:rPr>
              <a:t>Applications of AI</a:t>
            </a:r>
          </a:p>
          <a:p>
            <a:pPr marL="457200" indent="-457200">
              <a:spcBef>
                <a:spcPts val="1200"/>
              </a:spcBef>
              <a:buBlip>
                <a:blip r:embed="rId2"/>
              </a:buBlip>
            </a:pPr>
            <a:r>
              <a:rPr lang="en-US" sz="2000" spc="15" dirty="0">
                <a:solidFill>
                  <a:srgbClr val="000000"/>
                </a:solidFill>
                <a:latin typeface="Fira Sans Light"/>
              </a:rPr>
              <a:t>Why do we use Python?</a:t>
            </a:r>
          </a:p>
          <a:p>
            <a:pPr marL="457200" indent="-457200">
              <a:spcBef>
                <a:spcPts val="1200"/>
              </a:spcBef>
              <a:buBlip>
                <a:blip r:embed="rId2"/>
              </a:buBlip>
            </a:pPr>
            <a:r>
              <a:rPr lang="en-US" sz="2000" spc="15" dirty="0">
                <a:solidFill>
                  <a:srgbClr val="000000"/>
                </a:solidFill>
                <a:latin typeface="Fira Sans Light"/>
              </a:rPr>
              <a:t>Bootcamp Roadmap</a:t>
            </a:r>
          </a:p>
          <a:p>
            <a:pPr marL="457200" indent="-457200">
              <a:buBlip>
                <a:blip r:embed="rId2"/>
              </a:buBlip>
            </a:pPr>
            <a:endParaRPr lang="en-US" sz="2000" spc="15" dirty="0">
              <a:solidFill>
                <a:srgbClr val="000000"/>
              </a:solidFill>
              <a:latin typeface="Fira Sans Light"/>
            </a:endParaRPr>
          </a:p>
        </p:txBody>
      </p:sp>
      <p:grpSp>
        <p:nvGrpSpPr>
          <p:cNvPr id="7" name="Group 14">
            <a:extLst>
              <a:ext uri="{FF2B5EF4-FFF2-40B4-BE49-F238E27FC236}">
                <a16:creationId xmlns:a16="http://schemas.microsoft.com/office/drawing/2014/main" id="{251286B0-B465-74FC-D9A4-D5A21C653152}"/>
              </a:ext>
            </a:extLst>
          </p:cNvPr>
          <p:cNvGrpSpPr/>
          <p:nvPr/>
        </p:nvGrpSpPr>
        <p:grpSpPr>
          <a:xfrm>
            <a:off x="681411" y="6086874"/>
            <a:ext cx="10829177" cy="1542251"/>
            <a:chOff x="0" y="0"/>
            <a:chExt cx="58960502" cy="5372100"/>
          </a:xfrm>
          <a:solidFill>
            <a:schemeClr val="tx1"/>
          </a:solidFill>
        </p:grpSpPr>
        <p:sp>
          <p:nvSpPr>
            <p:cNvPr id="8" name="Freeform 15">
              <a:extLst>
                <a:ext uri="{FF2B5EF4-FFF2-40B4-BE49-F238E27FC236}">
                  <a16:creationId xmlns:a16="http://schemas.microsoft.com/office/drawing/2014/main" id="{E0974B0D-911D-0B0E-0830-43B2CB003EDA}"/>
                </a:ext>
              </a:extLst>
            </p:cNvPr>
            <p:cNvSpPr/>
            <p:nvPr/>
          </p:nvSpPr>
          <p:spPr>
            <a:xfrm>
              <a:off x="0" y="0"/>
              <a:ext cx="58960500" cy="5372100"/>
            </a:xfrm>
            <a:custGeom>
              <a:avLst/>
              <a:gdLst/>
              <a:ahLst/>
              <a:cxnLst/>
              <a:rect l="l" t="t" r="r" b="b"/>
              <a:pathLst>
                <a:path w="58960500" h="5372100">
                  <a:moveTo>
                    <a:pt x="57409829" y="0"/>
                  </a:moveTo>
                  <a:lnTo>
                    <a:pt x="1550670" y="0"/>
                  </a:lnTo>
                  <a:lnTo>
                    <a:pt x="0" y="2686050"/>
                  </a:lnTo>
                  <a:lnTo>
                    <a:pt x="1550670" y="5372100"/>
                  </a:lnTo>
                  <a:lnTo>
                    <a:pt x="57409829" y="5372100"/>
                  </a:lnTo>
                  <a:lnTo>
                    <a:pt x="58960500" y="2686050"/>
                  </a:lnTo>
                  <a:lnTo>
                    <a:pt x="57409829" y="0"/>
                  </a:lnTo>
                  <a:close/>
                </a:path>
              </a:pathLst>
            </a:custGeom>
            <a:grpFill/>
          </p:spPr>
        </p:sp>
      </p:grpSp>
    </p:spTree>
    <p:extLst>
      <p:ext uri="{BB962C8B-B14F-4D97-AF65-F5344CB8AC3E}">
        <p14:creationId xmlns:p14="http://schemas.microsoft.com/office/powerpoint/2010/main" val="135003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1569660"/>
          </a:xfrm>
          <a:prstGeom prst="rect">
            <a:avLst/>
          </a:prstGeom>
          <a:noFill/>
        </p:spPr>
        <p:txBody>
          <a:bodyPr wrap="none" rtlCol="0">
            <a:spAutoFit/>
          </a:bodyPr>
          <a:lstStyle/>
          <a:p>
            <a:r>
              <a:rPr lang="en-US" sz="4800" b="1" dirty="0"/>
              <a:t>2011</a:t>
            </a:r>
          </a:p>
          <a:p>
            <a:endParaRPr lang="en-US" sz="4800" b="1" dirty="0"/>
          </a:p>
        </p:txBody>
      </p:sp>
      <p:pic>
        <p:nvPicPr>
          <p:cNvPr id="3" name="Picture 2">
            <a:extLst>
              <a:ext uri="{FF2B5EF4-FFF2-40B4-BE49-F238E27FC236}">
                <a16:creationId xmlns:a16="http://schemas.microsoft.com/office/drawing/2014/main" id="{39E6050B-0FE8-8A6B-8899-45E880544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469" y="1762558"/>
            <a:ext cx="5937061" cy="3945515"/>
          </a:xfrm>
          <a:prstGeom prst="rect">
            <a:avLst/>
          </a:prstGeom>
        </p:spPr>
      </p:pic>
    </p:spTree>
    <p:extLst>
      <p:ext uri="{BB962C8B-B14F-4D97-AF65-F5344CB8AC3E}">
        <p14:creationId xmlns:p14="http://schemas.microsoft.com/office/powerpoint/2010/main" val="4205414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5" y="526473"/>
            <a:ext cx="1435008" cy="1569660"/>
          </a:xfrm>
          <a:prstGeom prst="rect">
            <a:avLst/>
          </a:prstGeom>
          <a:noFill/>
        </p:spPr>
        <p:txBody>
          <a:bodyPr wrap="none" rtlCol="0">
            <a:spAutoFit/>
          </a:bodyPr>
          <a:lstStyle/>
          <a:p>
            <a:r>
              <a:rPr lang="en-US" sz="4800" b="1" dirty="0"/>
              <a:t>2016</a:t>
            </a:r>
          </a:p>
          <a:p>
            <a:endParaRPr lang="en-US" sz="4800" b="1" dirty="0"/>
          </a:p>
        </p:txBody>
      </p:sp>
      <p:pic>
        <p:nvPicPr>
          <p:cNvPr id="3" name="Picture 2">
            <a:extLst>
              <a:ext uri="{FF2B5EF4-FFF2-40B4-BE49-F238E27FC236}">
                <a16:creationId xmlns:a16="http://schemas.microsoft.com/office/drawing/2014/main" id="{CDBAAD7F-2281-2961-7437-D6A7CA119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575" y="1460390"/>
            <a:ext cx="6494849" cy="4871137"/>
          </a:xfrm>
          <a:prstGeom prst="rect">
            <a:avLst/>
          </a:prstGeom>
        </p:spPr>
      </p:pic>
    </p:spTree>
    <p:extLst>
      <p:ext uri="{BB962C8B-B14F-4D97-AF65-F5344CB8AC3E}">
        <p14:creationId xmlns:p14="http://schemas.microsoft.com/office/powerpoint/2010/main" val="1350925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5" y="526473"/>
            <a:ext cx="1435008" cy="1569660"/>
          </a:xfrm>
          <a:prstGeom prst="rect">
            <a:avLst/>
          </a:prstGeom>
          <a:noFill/>
        </p:spPr>
        <p:txBody>
          <a:bodyPr wrap="none" rtlCol="0">
            <a:spAutoFit/>
          </a:bodyPr>
          <a:lstStyle/>
          <a:p>
            <a:r>
              <a:rPr lang="en-US" sz="4800" b="1" dirty="0"/>
              <a:t>2017</a:t>
            </a:r>
          </a:p>
          <a:p>
            <a:endParaRPr lang="en-US" sz="4800" b="1" dirty="0"/>
          </a:p>
        </p:txBody>
      </p:sp>
      <p:pic>
        <p:nvPicPr>
          <p:cNvPr id="5" name="Picture 4">
            <a:extLst>
              <a:ext uri="{FF2B5EF4-FFF2-40B4-BE49-F238E27FC236}">
                <a16:creationId xmlns:a16="http://schemas.microsoft.com/office/drawing/2014/main" id="{B1DD24F6-FC31-41DC-985A-3C5BBEE21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386" y="1655459"/>
            <a:ext cx="3169227" cy="4676068"/>
          </a:xfrm>
          <a:prstGeom prst="rect">
            <a:avLst/>
          </a:prstGeom>
        </p:spPr>
      </p:pic>
    </p:spTree>
    <p:extLst>
      <p:ext uri="{BB962C8B-B14F-4D97-AF65-F5344CB8AC3E}">
        <p14:creationId xmlns:p14="http://schemas.microsoft.com/office/powerpoint/2010/main" val="3746498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5" y="526473"/>
            <a:ext cx="1435008" cy="1569660"/>
          </a:xfrm>
          <a:prstGeom prst="rect">
            <a:avLst/>
          </a:prstGeom>
          <a:noFill/>
        </p:spPr>
        <p:txBody>
          <a:bodyPr wrap="none" rtlCol="0">
            <a:spAutoFit/>
          </a:bodyPr>
          <a:lstStyle/>
          <a:p>
            <a:r>
              <a:rPr lang="en-US" sz="4800" b="1" dirty="0"/>
              <a:t>2020</a:t>
            </a:r>
          </a:p>
          <a:p>
            <a:endParaRPr lang="en-US" sz="4800" b="1" dirty="0"/>
          </a:p>
        </p:txBody>
      </p:sp>
      <p:pic>
        <p:nvPicPr>
          <p:cNvPr id="5" name="Picture 4">
            <a:extLst>
              <a:ext uri="{FF2B5EF4-FFF2-40B4-BE49-F238E27FC236}">
                <a16:creationId xmlns:a16="http://schemas.microsoft.com/office/drawing/2014/main" id="{FE078543-4AB7-7414-CD99-FEB452FA3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229" y="1525787"/>
            <a:ext cx="8465541" cy="4761867"/>
          </a:xfrm>
          <a:prstGeom prst="rect">
            <a:avLst/>
          </a:prstGeom>
        </p:spPr>
      </p:pic>
    </p:spTree>
    <p:extLst>
      <p:ext uri="{BB962C8B-B14F-4D97-AF65-F5344CB8AC3E}">
        <p14:creationId xmlns:p14="http://schemas.microsoft.com/office/powerpoint/2010/main" val="1919649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5" y="526473"/>
            <a:ext cx="1435008" cy="1569660"/>
          </a:xfrm>
          <a:prstGeom prst="rect">
            <a:avLst/>
          </a:prstGeom>
          <a:noFill/>
        </p:spPr>
        <p:txBody>
          <a:bodyPr wrap="none" rtlCol="0">
            <a:spAutoFit/>
          </a:bodyPr>
          <a:lstStyle/>
          <a:p>
            <a:r>
              <a:rPr lang="en-US" sz="4800" b="1" dirty="0"/>
              <a:t>2021</a:t>
            </a:r>
          </a:p>
          <a:p>
            <a:endParaRPr lang="en-US" sz="4800" b="1" dirty="0"/>
          </a:p>
        </p:txBody>
      </p:sp>
      <p:pic>
        <p:nvPicPr>
          <p:cNvPr id="3" name="Picture 2">
            <a:extLst>
              <a:ext uri="{FF2B5EF4-FFF2-40B4-BE49-F238E27FC236}">
                <a16:creationId xmlns:a16="http://schemas.microsoft.com/office/drawing/2014/main" id="{D06B9B2F-CE10-35A9-37B6-62683F33C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894" y="1505528"/>
            <a:ext cx="8136210" cy="4576618"/>
          </a:xfrm>
          <a:prstGeom prst="rect">
            <a:avLst/>
          </a:prstGeom>
        </p:spPr>
      </p:pic>
    </p:spTree>
    <p:extLst>
      <p:ext uri="{BB962C8B-B14F-4D97-AF65-F5344CB8AC3E}">
        <p14:creationId xmlns:p14="http://schemas.microsoft.com/office/powerpoint/2010/main" val="2128318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4313203" y="570346"/>
            <a:ext cx="3565591" cy="1569660"/>
          </a:xfrm>
          <a:prstGeom prst="rect">
            <a:avLst/>
          </a:prstGeom>
          <a:noFill/>
        </p:spPr>
        <p:txBody>
          <a:bodyPr wrap="none" rtlCol="0">
            <a:spAutoFit/>
          </a:bodyPr>
          <a:lstStyle/>
          <a:p>
            <a:r>
              <a:rPr lang="en-US" sz="4800" b="1" dirty="0"/>
              <a:t>2022-Present</a:t>
            </a:r>
          </a:p>
          <a:p>
            <a:endParaRPr lang="en-US" sz="4800" b="1" dirty="0"/>
          </a:p>
        </p:txBody>
      </p:sp>
      <p:pic>
        <p:nvPicPr>
          <p:cNvPr id="3" name="Picture 2">
            <a:extLst>
              <a:ext uri="{FF2B5EF4-FFF2-40B4-BE49-F238E27FC236}">
                <a16:creationId xmlns:a16="http://schemas.microsoft.com/office/drawing/2014/main" id="{7B5A7EDF-8192-A687-D9FD-8CB5B65CB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11" y="932179"/>
            <a:ext cx="3735243" cy="2096149"/>
          </a:xfrm>
          <a:prstGeom prst="rect">
            <a:avLst/>
          </a:prstGeom>
        </p:spPr>
      </p:pic>
      <p:pic>
        <p:nvPicPr>
          <p:cNvPr id="7" name="Picture 6">
            <a:extLst>
              <a:ext uri="{FF2B5EF4-FFF2-40B4-BE49-F238E27FC236}">
                <a16:creationId xmlns:a16="http://schemas.microsoft.com/office/drawing/2014/main" id="{90898A34-2EA3-2173-59AF-EA1CD4032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45" y="3429000"/>
            <a:ext cx="6096000" cy="3048000"/>
          </a:xfrm>
          <a:prstGeom prst="rect">
            <a:avLst/>
          </a:prstGeom>
        </p:spPr>
      </p:pic>
      <p:pic>
        <p:nvPicPr>
          <p:cNvPr id="9" name="Picture 8">
            <a:extLst>
              <a:ext uri="{FF2B5EF4-FFF2-40B4-BE49-F238E27FC236}">
                <a16:creationId xmlns:a16="http://schemas.microsoft.com/office/drawing/2014/main" id="{4671F0AE-AF60-AC60-3AF1-7D963A830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352" y="1742453"/>
            <a:ext cx="4572000" cy="2571750"/>
          </a:xfrm>
          <a:prstGeom prst="rect">
            <a:avLst/>
          </a:prstGeom>
        </p:spPr>
      </p:pic>
      <p:pic>
        <p:nvPicPr>
          <p:cNvPr id="11" name="Picture 10">
            <a:extLst>
              <a:ext uri="{FF2B5EF4-FFF2-40B4-BE49-F238E27FC236}">
                <a16:creationId xmlns:a16="http://schemas.microsoft.com/office/drawing/2014/main" id="{9201C3E2-66A2-3D83-C484-2F7F512DCF1C}"/>
              </a:ext>
            </a:extLst>
          </p:cNvPr>
          <p:cNvPicPr>
            <a:picLocks noChangeAspect="1"/>
          </p:cNvPicPr>
          <p:nvPr/>
        </p:nvPicPr>
        <p:blipFill>
          <a:blip r:embed="rId5"/>
          <a:stretch>
            <a:fillRect/>
          </a:stretch>
        </p:blipFill>
        <p:spPr>
          <a:xfrm>
            <a:off x="6012444" y="4714875"/>
            <a:ext cx="5791629" cy="1852248"/>
          </a:xfrm>
          <a:prstGeom prst="rect">
            <a:avLst/>
          </a:prstGeom>
        </p:spPr>
      </p:pic>
      <p:pic>
        <p:nvPicPr>
          <p:cNvPr id="13" name="Picture 12">
            <a:extLst>
              <a:ext uri="{FF2B5EF4-FFF2-40B4-BE49-F238E27FC236}">
                <a16:creationId xmlns:a16="http://schemas.microsoft.com/office/drawing/2014/main" id="{154F1EF6-D451-32B8-0AC6-9AFE75355D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943" y="254290"/>
            <a:ext cx="3856904" cy="2174981"/>
          </a:xfrm>
          <a:prstGeom prst="rect">
            <a:avLst/>
          </a:prstGeom>
        </p:spPr>
      </p:pic>
    </p:spTree>
    <p:extLst>
      <p:ext uri="{BB962C8B-B14F-4D97-AF65-F5344CB8AC3E}">
        <p14:creationId xmlns:p14="http://schemas.microsoft.com/office/powerpoint/2010/main" val="2008796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4">
            <a:extLst>
              <a:ext uri="{FF2B5EF4-FFF2-40B4-BE49-F238E27FC236}">
                <a16:creationId xmlns:a16="http://schemas.microsoft.com/office/drawing/2014/main" id="{1589E5F0-492F-CC54-6E02-D997EDF656AC}"/>
              </a:ext>
            </a:extLst>
          </p:cNvPr>
          <p:cNvGrpSpPr/>
          <p:nvPr/>
        </p:nvGrpSpPr>
        <p:grpSpPr>
          <a:xfrm>
            <a:off x="6621710" y="1259781"/>
            <a:ext cx="5380369" cy="4338437"/>
            <a:chOff x="0" y="0"/>
            <a:chExt cx="6202680" cy="5372100"/>
          </a:xfrm>
          <a:solidFill>
            <a:srgbClr val="F5DA47"/>
          </a:solidFill>
        </p:grpSpPr>
        <p:sp>
          <p:nvSpPr>
            <p:cNvPr id="12" name="Freeform 5">
              <a:extLst>
                <a:ext uri="{FF2B5EF4-FFF2-40B4-BE49-F238E27FC236}">
                  <a16:creationId xmlns:a16="http://schemas.microsoft.com/office/drawing/2014/main" id="{1BD5D300-7AD7-40F3-446B-C68517CD6B15}"/>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grpFill/>
          </p:spPr>
        </p:sp>
      </p:grpSp>
      <p:sp>
        <p:nvSpPr>
          <p:cNvPr id="3" name="Freeform 4">
            <a:extLst>
              <a:ext uri="{FF2B5EF4-FFF2-40B4-BE49-F238E27FC236}">
                <a16:creationId xmlns:a16="http://schemas.microsoft.com/office/drawing/2014/main" id="{7C0B5B59-86D0-F571-0A98-A9B313410FA1}"/>
              </a:ext>
            </a:extLst>
          </p:cNvPr>
          <p:cNvSpPr/>
          <p:nvPr/>
        </p:nvSpPr>
        <p:spPr>
          <a:xfrm rot="10800000">
            <a:off x="-1463892" y="366500"/>
            <a:ext cx="8619433" cy="1319697"/>
          </a:xfrm>
          <a:custGeom>
            <a:avLst/>
            <a:gdLst/>
            <a:ahLst/>
            <a:cxnLst/>
            <a:rect l="l" t="t" r="r" b="b"/>
            <a:pathLst>
              <a:path w="42746659" h="5372100">
                <a:moveTo>
                  <a:pt x="41195991" y="0"/>
                </a:moveTo>
                <a:lnTo>
                  <a:pt x="1550670" y="0"/>
                </a:lnTo>
                <a:lnTo>
                  <a:pt x="0" y="2686050"/>
                </a:lnTo>
                <a:lnTo>
                  <a:pt x="1550670" y="5372100"/>
                </a:lnTo>
                <a:lnTo>
                  <a:pt x="41195991" y="5372100"/>
                </a:lnTo>
                <a:lnTo>
                  <a:pt x="42746659" y="2686050"/>
                </a:lnTo>
                <a:lnTo>
                  <a:pt x="41195991" y="0"/>
                </a:lnTo>
                <a:close/>
              </a:path>
            </a:pathLst>
          </a:custGeom>
          <a:solidFill>
            <a:srgbClr val="F5DA47"/>
          </a:solidFill>
        </p:spPr>
        <p:txBody>
          <a:bodyPr/>
          <a:lstStyle/>
          <a:p>
            <a:endParaRPr lang="en-US"/>
          </a:p>
        </p:txBody>
      </p:sp>
      <p:sp>
        <p:nvSpPr>
          <p:cNvPr id="4" name="TextBox 5">
            <a:extLst>
              <a:ext uri="{FF2B5EF4-FFF2-40B4-BE49-F238E27FC236}">
                <a16:creationId xmlns:a16="http://schemas.microsoft.com/office/drawing/2014/main" id="{8056020F-8010-333A-E978-C4D75472EA54}"/>
              </a:ext>
            </a:extLst>
          </p:cNvPr>
          <p:cNvSpPr txBox="1"/>
          <p:nvPr/>
        </p:nvSpPr>
        <p:spPr>
          <a:xfrm>
            <a:off x="446979" y="366499"/>
            <a:ext cx="6174731" cy="1166859"/>
          </a:xfrm>
          <a:prstGeom prst="rect">
            <a:avLst/>
          </a:prstGeom>
          <a:noFill/>
          <a:ln>
            <a:noFill/>
          </a:ln>
        </p:spPr>
        <p:txBody>
          <a:bodyPr lIns="0" tIns="0" rIns="0" bIns="0" rtlCol="0" anchor="t">
            <a:spAutoFit/>
          </a:bodyPr>
          <a:lstStyle/>
          <a:p>
            <a:pPr>
              <a:lnSpc>
                <a:spcPts val="9799"/>
              </a:lnSpc>
              <a:spcBef>
                <a:spcPct val="0"/>
              </a:spcBef>
            </a:pPr>
            <a:r>
              <a:rPr lang="en-US" sz="6000" spc="-139" dirty="0">
                <a:latin typeface="Fira Sans Medium"/>
              </a:rPr>
              <a:t>Why did AI Boom?</a:t>
            </a:r>
          </a:p>
        </p:txBody>
      </p:sp>
      <p:pic>
        <p:nvPicPr>
          <p:cNvPr id="10" name="Picture 9">
            <a:extLst>
              <a:ext uri="{FF2B5EF4-FFF2-40B4-BE49-F238E27FC236}">
                <a16:creationId xmlns:a16="http://schemas.microsoft.com/office/drawing/2014/main" id="{631D3B84-3E7C-E9E5-F137-2CE7D5BDB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671" y="1908653"/>
            <a:ext cx="3114446" cy="3040692"/>
          </a:xfrm>
          <a:prstGeom prst="rect">
            <a:avLst/>
          </a:prstGeom>
        </p:spPr>
      </p:pic>
      <p:sp>
        <p:nvSpPr>
          <p:cNvPr id="15" name="TextBox 18">
            <a:extLst>
              <a:ext uri="{FF2B5EF4-FFF2-40B4-BE49-F238E27FC236}">
                <a16:creationId xmlns:a16="http://schemas.microsoft.com/office/drawing/2014/main" id="{998F2A1F-F881-D4F1-2262-EBE7BF8F3B42}"/>
              </a:ext>
            </a:extLst>
          </p:cNvPr>
          <p:cNvSpPr txBox="1"/>
          <p:nvPr/>
        </p:nvSpPr>
        <p:spPr>
          <a:xfrm>
            <a:off x="479125" y="2660816"/>
            <a:ext cx="6110439" cy="2246769"/>
          </a:xfrm>
          <a:prstGeom prst="rect">
            <a:avLst/>
          </a:prstGeom>
        </p:spPr>
        <p:txBody>
          <a:bodyPr wrap="square" lIns="0" tIns="0" rIns="0" bIns="0" rtlCol="0" anchor="t">
            <a:spAutoFit/>
          </a:bodyPr>
          <a:lstStyle/>
          <a:p>
            <a:pPr marL="457200" indent="-457200">
              <a:spcBef>
                <a:spcPts val="1200"/>
              </a:spcBef>
              <a:buBlip>
                <a:blip r:embed="rId3"/>
              </a:buBlip>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From the 1960s to about 2012, the amount of computing power used to train top machine learning applications followed Moore’s law. </a:t>
            </a:r>
          </a:p>
          <a:p>
            <a:pPr marL="457200" indent="-457200">
              <a:spcBef>
                <a:spcPts val="1200"/>
              </a:spcBef>
              <a:buBlip>
                <a:blip r:embed="rId3"/>
              </a:buBlip>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From 2012 to 2018 there was a 300,000-fold increase, which works out to a doubling every 100 days or so </a:t>
            </a:r>
            <a:endParaRPr lang="en-US"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457200" indent="-457200">
              <a:spcBef>
                <a:spcPts val="1200"/>
              </a:spcBef>
              <a:buBlip>
                <a:blip r:embed="rId3"/>
              </a:buBlip>
            </a:pPr>
            <a: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 machine learning model that took a full day to train in 2014 takes only two minutes in 2018</a:t>
            </a:r>
            <a:endParaRPr lang="en-US" dirty="0">
              <a:solidFill>
                <a:schemeClr val="bg1"/>
              </a:solidFill>
            </a:endParaRPr>
          </a:p>
        </p:txBody>
      </p:sp>
    </p:spTree>
    <p:extLst>
      <p:ext uri="{BB962C8B-B14F-4D97-AF65-F5344CB8AC3E}">
        <p14:creationId xmlns:p14="http://schemas.microsoft.com/office/powerpoint/2010/main" val="4265620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2AA0D-1D23-06D4-1524-5D78A1048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419" y="0"/>
            <a:ext cx="10633162" cy="5511800"/>
          </a:xfrm>
          <a:prstGeom prst="rect">
            <a:avLst/>
          </a:prstGeom>
        </p:spPr>
      </p:pic>
      <p:sp>
        <p:nvSpPr>
          <p:cNvPr id="7" name="TextBox 6">
            <a:extLst>
              <a:ext uri="{FF2B5EF4-FFF2-40B4-BE49-F238E27FC236}">
                <a16:creationId xmlns:a16="http://schemas.microsoft.com/office/drawing/2014/main" id="{991935F7-D0E4-E06A-71E9-B95CF0A2C87F}"/>
              </a:ext>
            </a:extLst>
          </p:cNvPr>
          <p:cNvSpPr txBox="1"/>
          <p:nvPr/>
        </p:nvSpPr>
        <p:spPr>
          <a:xfrm>
            <a:off x="1236207" y="5684465"/>
            <a:ext cx="9719585" cy="646331"/>
          </a:xfrm>
          <a:prstGeom prst="rect">
            <a:avLst/>
          </a:prstGeom>
          <a:noFill/>
        </p:spPr>
        <p:txBody>
          <a:bodyPr wrap="square" rtlCol="0">
            <a:spAutoFit/>
          </a:bodyPr>
          <a:lstStyle/>
          <a:p>
            <a:pPr algn="ctr"/>
            <a:r>
              <a:rPr lang="en-US" dirty="0"/>
              <a:t>With the recent advancement in internet and sensor technologies, we were able to put our hands on more data. Not only that, but we learned how to use this data</a:t>
            </a:r>
          </a:p>
        </p:txBody>
      </p:sp>
      <p:pic>
        <p:nvPicPr>
          <p:cNvPr id="9" name="Picture 8">
            <a:extLst>
              <a:ext uri="{FF2B5EF4-FFF2-40B4-BE49-F238E27FC236}">
                <a16:creationId xmlns:a16="http://schemas.microsoft.com/office/drawing/2014/main" id="{0974D8E2-F3A7-1AA3-F043-6451E8D4B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19" y="80651"/>
            <a:ext cx="10810672" cy="5603814"/>
          </a:xfrm>
          <a:prstGeom prst="rect">
            <a:avLst/>
          </a:prstGeom>
        </p:spPr>
      </p:pic>
    </p:spTree>
    <p:extLst>
      <p:ext uri="{BB962C8B-B14F-4D97-AF65-F5344CB8AC3E}">
        <p14:creationId xmlns:p14="http://schemas.microsoft.com/office/powerpoint/2010/main" val="288712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D699ABA5-ADBF-CBE5-4AA2-DE69E64FE09B}"/>
              </a:ext>
            </a:extLst>
          </p:cNvPr>
          <p:cNvSpPr/>
          <p:nvPr/>
        </p:nvSpPr>
        <p:spPr>
          <a:xfrm rot="10800000">
            <a:off x="849084" y="493486"/>
            <a:ext cx="10493829" cy="1538514"/>
          </a:xfrm>
          <a:custGeom>
            <a:avLst/>
            <a:gdLst/>
            <a:ahLst/>
            <a:cxnLst/>
            <a:rect l="l" t="t" r="r" b="b"/>
            <a:pathLst>
              <a:path w="42746659" h="5372100">
                <a:moveTo>
                  <a:pt x="41195991" y="0"/>
                </a:moveTo>
                <a:lnTo>
                  <a:pt x="1550670" y="0"/>
                </a:lnTo>
                <a:lnTo>
                  <a:pt x="0" y="2686050"/>
                </a:lnTo>
                <a:lnTo>
                  <a:pt x="1550670" y="5372100"/>
                </a:lnTo>
                <a:lnTo>
                  <a:pt x="41195991" y="5372100"/>
                </a:lnTo>
                <a:lnTo>
                  <a:pt x="42746659" y="2686050"/>
                </a:lnTo>
                <a:lnTo>
                  <a:pt x="41195991" y="0"/>
                </a:lnTo>
                <a:close/>
              </a:path>
            </a:pathLst>
          </a:custGeom>
          <a:solidFill>
            <a:schemeClr val="tx1"/>
          </a:solidFill>
        </p:spPr>
        <p:txBody>
          <a:bodyPr/>
          <a:lstStyle/>
          <a:p>
            <a:endParaRPr lang="en-US" dirty="0"/>
          </a:p>
        </p:txBody>
      </p:sp>
      <p:sp>
        <p:nvSpPr>
          <p:cNvPr id="3" name="TextBox 5">
            <a:extLst>
              <a:ext uri="{FF2B5EF4-FFF2-40B4-BE49-F238E27FC236}">
                <a16:creationId xmlns:a16="http://schemas.microsoft.com/office/drawing/2014/main" id="{2FE3CAE6-09B6-9656-D7BE-4F2E7485986C}"/>
              </a:ext>
            </a:extLst>
          </p:cNvPr>
          <p:cNvSpPr txBox="1"/>
          <p:nvPr/>
        </p:nvSpPr>
        <p:spPr>
          <a:xfrm>
            <a:off x="2337249" y="660672"/>
            <a:ext cx="7517498" cy="1180388"/>
          </a:xfrm>
          <a:prstGeom prst="rect">
            <a:avLst/>
          </a:prstGeom>
          <a:noFill/>
        </p:spPr>
        <p:txBody>
          <a:bodyPr wrap="square" lIns="0" tIns="0" rIns="0" bIns="0" rtlCol="0" anchor="t">
            <a:spAutoFit/>
          </a:bodyPr>
          <a:lstStyle/>
          <a:p>
            <a:pPr algn="ctr">
              <a:lnSpc>
                <a:spcPts val="9799"/>
              </a:lnSpc>
              <a:spcBef>
                <a:spcPct val="0"/>
              </a:spcBef>
            </a:pPr>
            <a:r>
              <a:rPr lang="en-US" sz="6000" spc="-139" dirty="0">
                <a:solidFill>
                  <a:schemeClr val="bg1"/>
                </a:solidFill>
                <a:latin typeface="Fira Sans Medium"/>
              </a:rPr>
              <a:t>AI Fields</a:t>
            </a:r>
            <a:endParaRPr lang="en-US" sz="6999" spc="-139" dirty="0">
              <a:solidFill>
                <a:srgbClr val="FFFFFF"/>
              </a:solidFill>
              <a:latin typeface="Fira Sans Medium"/>
            </a:endParaRPr>
          </a:p>
        </p:txBody>
      </p:sp>
      <p:pic>
        <p:nvPicPr>
          <p:cNvPr id="5" name="Picture 4">
            <a:extLst>
              <a:ext uri="{FF2B5EF4-FFF2-40B4-BE49-F238E27FC236}">
                <a16:creationId xmlns:a16="http://schemas.microsoft.com/office/drawing/2014/main" id="{D2C6A39A-BA67-483B-F281-745F641F8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059" y="2650159"/>
            <a:ext cx="6755882" cy="3250770"/>
          </a:xfrm>
          <a:prstGeom prst="rect">
            <a:avLst/>
          </a:prstGeom>
        </p:spPr>
      </p:pic>
    </p:spTree>
    <p:extLst>
      <p:ext uri="{BB962C8B-B14F-4D97-AF65-F5344CB8AC3E}">
        <p14:creationId xmlns:p14="http://schemas.microsoft.com/office/powerpoint/2010/main" val="3442459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4C06AA26-2E89-8827-DB24-F482777824D9}"/>
              </a:ext>
            </a:extLst>
          </p:cNvPr>
          <p:cNvSpPr/>
          <p:nvPr/>
        </p:nvSpPr>
        <p:spPr>
          <a:xfrm rot="10800000">
            <a:off x="-3248198" y="388128"/>
            <a:ext cx="9042048" cy="1279558"/>
          </a:xfrm>
          <a:custGeom>
            <a:avLst/>
            <a:gdLst/>
            <a:ahLst/>
            <a:cxnLst/>
            <a:rect l="l" t="t" r="r" b="b"/>
            <a:pathLst>
              <a:path w="42746659" h="5372100">
                <a:moveTo>
                  <a:pt x="41195991" y="0"/>
                </a:moveTo>
                <a:lnTo>
                  <a:pt x="1550670" y="0"/>
                </a:lnTo>
                <a:lnTo>
                  <a:pt x="0" y="2686050"/>
                </a:lnTo>
                <a:lnTo>
                  <a:pt x="1550670" y="5372100"/>
                </a:lnTo>
                <a:lnTo>
                  <a:pt x="41195991" y="5372100"/>
                </a:lnTo>
                <a:lnTo>
                  <a:pt x="42746659" y="2686050"/>
                </a:lnTo>
                <a:lnTo>
                  <a:pt x="41195991" y="0"/>
                </a:lnTo>
                <a:close/>
              </a:path>
            </a:pathLst>
          </a:custGeom>
          <a:solidFill>
            <a:schemeClr val="tx1"/>
          </a:solidFill>
        </p:spPr>
        <p:txBody>
          <a:bodyPr/>
          <a:lstStyle/>
          <a:p>
            <a:endParaRPr lang="en-US" dirty="0"/>
          </a:p>
        </p:txBody>
      </p:sp>
      <p:sp>
        <p:nvSpPr>
          <p:cNvPr id="3" name="Title 1">
            <a:extLst>
              <a:ext uri="{FF2B5EF4-FFF2-40B4-BE49-F238E27FC236}">
                <a16:creationId xmlns:a16="http://schemas.microsoft.com/office/drawing/2014/main" id="{DC045F5A-ED3D-D6B5-B8C0-E7511B0F58E7}"/>
              </a:ext>
            </a:extLst>
          </p:cNvPr>
          <p:cNvSpPr txBox="1">
            <a:spLocks/>
          </p:cNvSpPr>
          <p:nvPr/>
        </p:nvSpPr>
        <p:spPr>
          <a:xfrm>
            <a:off x="-256717" y="179750"/>
            <a:ext cx="7218286" cy="1154730"/>
          </a:xfrm>
          <a:prstGeom prst="rect">
            <a:avLst/>
          </a:prstGeom>
        </p:spPr>
        <p:txBody>
          <a:bodyPr anchor="ctr" anchorCtr="1">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9799"/>
              </a:lnSpc>
            </a:pPr>
            <a:r>
              <a:rPr lang="en-US" sz="6000" spc="-139" dirty="0">
                <a:solidFill>
                  <a:schemeClr val="bg1"/>
                </a:solidFill>
                <a:latin typeface="Fira Sans Medium"/>
                <a:ea typeface="+mn-ea"/>
                <a:cs typeface="+mn-cs"/>
              </a:rPr>
              <a:t>Machine Learning</a:t>
            </a:r>
          </a:p>
        </p:txBody>
      </p:sp>
      <p:pic>
        <p:nvPicPr>
          <p:cNvPr id="5" name="Picture 4">
            <a:extLst>
              <a:ext uri="{FF2B5EF4-FFF2-40B4-BE49-F238E27FC236}">
                <a16:creationId xmlns:a16="http://schemas.microsoft.com/office/drawing/2014/main" id="{8B3EE39D-32E9-4DF3-3885-9746A2CF6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242" y="2523764"/>
            <a:ext cx="3774332" cy="2358958"/>
          </a:xfrm>
          <a:prstGeom prst="rect">
            <a:avLst/>
          </a:prstGeom>
        </p:spPr>
      </p:pic>
      <p:sp>
        <p:nvSpPr>
          <p:cNvPr id="7" name="TextBox 6">
            <a:extLst>
              <a:ext uri="{FF2B5EF4-FFF2-40B4-BE49-F238E27FC236}">
                <a16:creationId xmlns:a16="http://schemas.microsoft.com/office/drawing/2014/main" id="{EF87FFF4-6DCE-D541-D2BC-DC34EC04470C}"/>
              </a:ext>
            </a:extLst>
          </p:cNvPr>
          <p:cNvSpPr txBox="1"/>
          <p:nvPr/>
        </p:nvSpPr>
        <p:spPr>
          <a:xfrm>
            <a:off x="285182" y="2176888"/>
            <a:ext cx="7218286" cy="3555782"/>
          </a:xfrm>
          <a:prstGeom prst="rect">
            <a:avLst/>
          </a:prstGeom>
          <a:noFill/>
          <a:ln>
            <a:noFill/>
          </a:ln>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Machine Learning is the science (and art) of programming computers so they can learn from data. Here is a slightly more general definition: </a:t>
            </a:r>
          </a:p>
          <a:p>
            <a:pPr marL="0" marR="0">
              <a:lnSpc>
                <a:spcPct val="107000"/>
              </a:lnSpc>
              <a:spcBef>
                <a:spcPts val="0"/>
              </a:spcBef>
              <a:spcAft>
                <a:spcPts val="800"/>
              </a:spcAft>
            </a:pPr>
            <a:r>
              <a:rPr lang="en-US" sz="18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[Machine Learning is the] field of study that gives computers the ability to learn without being explicitly programmed.  </a:t>
            </a:r>
          </a:p>
          <a:p>
            <a:pPr marL="0" marR="0">
              <a:lnSpc>
                <a:spcPct val="107000"/>
              </a:lnSpc>
              <a:spcBef>
                <a:spcPts val="0"/>
              </a:spcBef>
              <a:spcAft>
                <a:spcPts val="800"/>
              </a:spcAft>
            </a:pPr>
            <a:r>
              <a:rPr lang="en-US" sz="18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—Arthur Samuel, 1959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And a more engineering-oriented one: </a:t>
            </a:r>
          </a:p>
          <a:p>
            <a:pPr marL="0" marR="0">
              <a:lnSpc>
                <a:spcPct val="107000"/>
              </a:lnSpc>
              <a:spcBef>
                <a:spcPts val="0"/>
              </a:spcBef>
              <a:spcAft>
                <a:spcPts val="800"/>
              </a:spcAft>
            </a:pPr>
            <a:r>
              <a:rPr lang="en-US" sz="18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A computer program is said to learn from experience E with respect to some task T and some performance measure P, if its performance on T, as measured by P, improves with experience E. </a:t>
            </a:r>
          </a:p>
          <a:p>
            <a:pPr marL="0" marR="0">
              <a:lnSpc>
                <a:spcPct val="107000"/>
              </a:lnSpc>
              <a:spcBef>
                <a:spcPts val="0"/>
              </a:spcBef>
              <a:spcAft>
                <a:spcPts val="800"/>
              </a:spcAft>
            </a:pPr>
            <a:r>
              <a:rPr lang="en-US" sz="1800" kern="100" dirty="0">
                <a:effectLst/>
                <a:highlight>
                  <a:srgbClr val="C0C0C0"/>
                </a:highlight>
                <a:latin typeface="Calibri" panose="020F0502020204030204" pitchFamily="34" charset="0"/>
                <a:ea typeface="Calibri" panose="020F0502020204030204" pitchFamily="34" charset="0"/>
                <a:cs typeface="Arial" panose="020B0604020202020204" pitchFamily="34" charset="0"/>
              </a:rPr>
              <a:t>—Tom Mitchell, 1997</a:t>
            </a:r>
          </a:p>
        </p:txBody>
      </p:sp>
    </p:spTree>
    <p:extLst>
      <p:ext uri="{BB962C8B-B14F-4D97-AF65-F5344CB8AC3E}">
        <p14:creationId xmlns:p14="http://schemas.microsoft.com/office/powerpoint/2010/main" val="1732619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3A538858-07A0-0836-E590-9B9CBEC584C7}"/>
              </a:ext>
            </a:extLst>
          </p:cNvPr>
          <p:cNvSpPr txBox="1"/>
          <p:nvPr/>
        </p:nvSpPr>
        <p:spPr>
          <a:xfrm>
            <a:off x="781516" y="2096265"/>
            <a:ext cx="10645469" cy="4001095"/>
          </a:xfrm>
          <a:prstGeom prst="rect">
            <a:avLst/>
          </a:prstGeom>
        </p:spPr>
        <p:txBody>
          <a:bodyPr wrap="square" lIns="0" tIns="0" rIns="0" bIns="0" rtlCol="0" anchor="t">
            <a:spAutoFit/>
          </a:bodyPr>
          <a:lstStyle/>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Programs that behave externally like humans?</a:t>
            </a:r>
          </a:p>
          <a:p>
            <a:pPr marL="457200" indent="-457200">
              <a:spcBef>
                <a:spcPts val="1200"/>
              </a:spcBef>
              <a:buBlip>
                <a:blip r:embed="rId2"/>
              </a:buBlip>
            </a:pPr>
            <a:r>
              <a:rPr lang="en-US" sz="1800" dirty="0">
                <a:effectLst/>
                <a:latin typeface="Calibri" panose="020F0502020204030204" pitchFamily="34" charset="0"/>
                <a:ea typeface="Calibri" panose="020F0502020204030204" pitchFamily="34" charset="0"/>
                <a:cs typeface="Arial" panose="020B0604020202020204" pitchFamily="34" charset="0"/>
              </a:rPr>
              <a:t>Programs that operate internally as humans do? </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Computational systems that behave intelligently?</a:t>
            </a:r>
          </a:p>
          <a:p>
            <a:pPr marL="457200" indent="-457200">
              <a:spcBef>
                <a:spcPts val="1200"/>
              </a:spcBef>
              <a:buBlip>
                <a:blip r:embed="rId2"/>
              </a:buBlip>
            </a:pPr>
            <a:r>
              <a:rPr lang="en-US" sz="1800" dirty="0">
                <a:effectLst/>
                <a:latin typeface="Calibri" panose="020F0502020204030204" pitchFamily="34" charset="0"/>
                <a:ea typeface="Calibri" panose="020F0502020204030204" pitchFamily="34" charset="0"/>
                <a:cs typeface="Arial" panose="020B0604020202020204" pitchFamily="34" charset="0"/>
              </a:rPr>
              <a:t>Rational behavior? </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Making computers that think? </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The automation of activities we associate with human thinking, like decision making, learning ...? </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The art of creating machines that perform functions that require intelligence when performed by people?</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The study of computations that make it possible to perceive, reason, and act? </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Anything in Computing Science that we don't yet know how to do properly? </a:t>
            </a:r>
          </a:p>
          <a:p>
            <a:pPr marL="457200" indent="-457200">
              <a:buBlip>
                <a:blip r:embed="rId2"/>
              </a:buBlip>
            </a:pPr>
            <a:endParaRPr lang="en-US" spc="15" dirty="0">
              <a:solidFill>
                <a:srgbClr val="000000"/>
              </a:solidFill>
              <a:latin typeface="Calibri" panose="020F0502020204030204" pitchFamily="34" charset="0"/>
              <a:cs typeface="Arial" panose="020B0604020202020204" pitchFamily="34" charset="0"/>
            </a:endParaRPr>
          </a:p>
        </p:txBody>
      </p:sp>
      <p:grpSp>
        <p:nvGrpSpPr>
          <p:cNvPr id="7" name="Group 2">
            <a:extLst>
              <a:ext uri="{FF2B5EF4-FFF2-40B4-BE49-F238E27FC236}">
                <a16:creationId xmlns:a16="http://schemas.microsoft.com/office/drawing/2014/main" id="{4DE9670E-4FC3-FE13-39DC-667ECBD3F119}"/>
              </a:ext>
            </a:extLst>
          </p:cNvPr>
          <p:cNvGrpSpPr/>
          <p:nvPr/>
        </p:nvGrpSpPr>
        <p:grpSpPr>
          <a:xfrm>
            <a:off x="-1463892" y="364862"/>
            <a:ext cx="8619433" cy="1321335"/>
            <a:chOff x="594126" y="91926"/>
            <a:chExt cx="18057099" cy="1854020"/>
          </a:xfrm>
          <a:solidFill>
            <a:schemeClr val="tx1"/>
          </a:solidFill>
        </p:grpSpPr>
        <p:grpSp>
          <p:nvGrpSpPr>
            <p:cNvPr id="8" name="Group 3">
              <a:extLst>
                <a:ext uri="{FF2B5EF4-FFF2-40B4-BE49-F238E27FC236}">
                  <a16:creationId xmlns:a16="http://schemas.microsoft.com/office/drawing/2014/main" id="{0D21E836-0B55-18C4-89EA-C3A7C8219B8C}"/>
                </a:ext>
              </a:extLst>
            </p:cNvPr>
            <p:cNvGrpSpPr/>
            <p:nvPr/>
          </p:nvGrpSpPr>
          <p:grpSpPr>
            <a:xfrm rot="-10800000">
              <a:off x="594126" y="94224"/>
              <a:ext cx="18057099" cy="1851722"/>
              <a:chOff x="-1406479" y="765453"/>
              <a:chExt cx="42746660" cy="4383592"/>
            </a:xfrm>
            <a:grpFill/>
          </p:grpSpPr>
          <p:sp>
            <p:nvSpPr>
              <p:cNvPr id="10" name="Freeform 4">
                <a:extLst>
                  <a:ext uri="{FF2B5EF4-FFF2-40B4-BE49-F238E27FC236}">
                    <a16:creationId xmlns:a16="http://schemas.microsoft.com/office/drawing/2014/main" id="{1CE11A9E-B38C-8193-BC14-5DACD292909D}"/>
                  </a:ext>
                </a:extLst>
              </p:cNvPr>
              <p:cNvSpPr/>
              <p:nvPr/>
            </p:nvSpPr>
            <p:spPr>
              <a:xfrm>
                <a:off x="-1406479" y="765453"/>
                <a:ext cx="42746660" cy="4383592"/>
              </a:xfrm>
              <a:custGeom>
                <a:avLst/>
                <a:gdLst/>
                <a:ahLst/>
                <a:cxnLst/>
                <a:rect l="l" t="t" r="r" b="b"/>
                <a:pathLst>
                  <a:path w="42746659" h="5372100">
                    <a:moveTo>
                      <a:pt x="41195991" y="0"/>
                    </a:moveTo>
                    <a:lnTo>
                      <a:pt x="1550670" y="0"/>
                    </a:lnTo>
                    <a:lnTo>
                      <a:pt x="0" y="2686050"/>
                    </a:lnTo>
                    <a:lnTo>
                      <a:pt x="1550670" y="5372100"/>
                    </a:lnTo>
                    <a:lnTo>
                      <a:pt x="41195991" y="5372100"/>
                    </a:lnTo>
                    <a:lnTo>
                      <a:pt x="42746659" y="2686050"/>
                    </a:lnTo>
                    <a:lnTo>
                      <a:pt x="41195991" y="0"/>
                    </a:lnTo>
                    <a:close/>
                  </a:path>
                </a:pathLst>
              </a:custGeom>
              <a:grpFill/>
            </p:spPr>
            <p:txBody>
              <a:bodyPr/>
              <a:lstStyle/>
              <a:p>
                <a:endParaRPr lang="en-US"/>
              </a:p>
            </p:txBody>
          </p:sp>
        </p:grpSp>
        <p:sp>
          <p:nvSpPr>
            <p:cNvPr id="9" name="TextBox 5">
              <a:extLst>
                <a:ext uri="{FF2B5EF4-FFF2-40B4-BE49-F238E27FC236}">
                  <a16:creationId xmlns:a16="http://schemas.microsoft.com/office/drawing/2014/main" id="{BC4580D3-4FA1-2EB4-31EC-8E683E76E7E9}"/>
                </a:ext>
              </a:extLst>
            </p:cNvPr>
            <p:cNvSpPr txBox="1"/>
            <p:nvPr/>
          </p:nvSpPr>
          <p:spPr>
            <a:xfrm>
              <a:off x="5298096" y="91926"/>
              <a:ext cx="12935622" cy="1637269"/>
            </a:xfrm>
            <a:prstGeom prst="rect">
              <a:avLst/>
            </a:prstGeom>
            <a:noFill/>
            <a:ln>
              <a:noFill/>
            </a:ln>
          </p:spPr>
          <p:txBody>
            <a:bodyPr lIns="0" tIns="0" rIns="0" bIns="0" rtlCol="0" anchor="t">
              <a:spAutoFit/>
            </a:bodyPr>
            <a:lstStyle/>
            <a:p>
              <a:pPr>
                <a:lnSpc>
                  <a:spcPts val="9799"/>
                </a:lnSpc>
                <a:spcBef>
                  <a:spcPct val="0"/>
                </a:spcBef>
              </a:pPr>
              <a:r>
                <a:rPr lang="en-US" sz="6000" spc="-139" dirty="0">
                  <a:solidFill>
                    <a:srgbClr val="FFFFFF"/>
                  </a:solidFill>
                  <a:latin typeface="Fira Sans Medium"/>
                </a:rPr>
                <a:t>What is AI?</a:t>
              </a:r>
            </a:p>
          </p:txBody>
        </p:sp>
      </p:grpSp>
    </p:spTree>
    <p:extLst>
      <p:ext uri="{BB962C8B-B14F-4D97-AF65-F5344CB8AC3E}">
        <p14:creationId xmlns:p14="http://schemas.microsoft.com/office/powerpoint/2010/main" val="742840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BF7AE3BF-D001-C476-2857-D88C72FC96B0}"/>
              </a:ext>
            </a:extLst>
          </p:cNvPr>
          <p:cNvGrpSpPr/>
          <p:nvPr/>
        </p:nvGrpSpPr>
        <p:grpSpPr>
          <a:xfrm>
            <a:off x="9884411" y="558292"/>
            <a:ext cx="6629096" cy="5741416"/>
            <a:chOff x="0" y="0"/>
            <a:chExt cx="6202680" cy="5372100"/>
          </a:xfrm>
          <a:solidFill>
            <a:srgbClr val="F5DA47"/>
          </a:solidFill>
        </p:grpSpPr>
        <p:sp>
          <p:nvSpPr>
            <p:cNvPr id="5" name="Freeform 5">
              <a:extLst>
                <a:ext uri="{FF2B5EF4-FFF2-40B4-BE49-F238E27FC236}">
                  <a16:creationId xmlns:a16="http://schemas.microsoft.com/office/drawing/2014/main" id="{37A329E8-2790-58FD-B935-5F47A3BCB3C1}"/>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grpFill/>
          </p:spPr>
        </p:sp>
      </p:grpSp>
      <p:sp>
        <p:nvSpPr>
          <p:cNvPr id="7" name="TextBox 6">
            <a:extLst>
              <a:ext uri="{FF2B5EF4-FFF2-40B4-BE49-F238E27FC236}">
                <a16:creationId xmlns:a16="http://schemas.microsoft.com/office/drawing/2014/main" id="{10B24469-9665-2DAB-42C9-B688D7DF565B}"/>
              </a:ext>
            </a:extLst>
          </p:cNvPr>
          <p:cNvSpPr txBox="1"/>
          <p:nvPr/>
        </p:nvSpPr>
        <p:spPr>
          <a:xfrm>
            <a:off x="419100" y="858054"/>
            <a:ext cx="8305800" cy="1663597"/>
          </a:xfrm>
          <a:prstGeom prst="rect">
            <a:avLst/>
          </a:prstGeom>
          <a:noFill/>
        </p:spPr>
        <p:txBody>
          <a:bodyPr wrap="square">
            <a:spAutoFit/>
          </a:bodyPr>
          <a:lstStyle/>
          <a:p>
            <a:pPr marL="0" marR="0">
              <a:lnSpc>
                <a:spcPct val="107000"/>
              </a:lnSpc>
              <a:spcBef>
                <a:spcPts val="0"/>
              </a:spcBef>
              <a:spcAft>
                <a:spcPts val="800"/>
              </a:spcAft>
            </a:pPr>
            <a:r>
              <a:rPr lang="en-US" b="1" dirty="0">
                <a:solidFill>
                  <a:srgbClr val="000000"/>
                </a:solidFill>
                <a:latin typeface="IBM Plex Sans" panose="020B0503050203000203" pitchFamily="34" charset="0"/>
                <a:ea typeface="Calibri" panose="020F0502020204030204" pitchFamily="34" charset="0"/>
                <a:cs typeface="Arial" panose="020B0604020202020204" pitchFamily="34" charset="0"/>
              </a:rPr>
              <a:t>S</a:t>
            </a:r>
            <a:r>
              <a:rPr lang="en-US" sz="1800" b="1" dirty="0">
                <a:solidFill>
                  <a:srgbClr val="000000"/>
                </a:solidFill>
                <a:effectLst/>
                <a:latin typeface="IBM Plex Sans" panose="020B0503050203000203" pitchFamily="34" charset="0"/>
                <a:ea typeface="Calibri" panose="020F0502020204030204" pitchFamily="34" charset="0"/>
                <a:cs typeface="Arial" panose="020B0604020202020204" pitchFamily="34" charset="0"/>
              </a:rPr>
              <a:t>upervised learning</a:t>
            </a:r>
            <a:endParaRPr lang="en-US" sz="1800" u="none" strike="noStrike" kern="100" dirty="0">
              <a:effectLs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u="none" strike="noStrike" kern="100" dirty="0">
                <a:effectLst/>
                <a:ea typeface="Calibri" panose="020F0502020204030204" pitchFamily="34" charset="0"/>
                <a:cs typeface="Arial" panose="020B0604020202020204" pitchFamily="34" charset="0"/>
              </a:rPr>
              <a:t>Supervised learning</a:t>
            </a:r>
            <a:r>
              <a:rPr lang="en-US" sz="1800" kern="100" dirty="0">
                <a:effectLst/>
                <a:ea typeface="Calibri" panose="020F0502020204030204" pitchFamily="34" charset="0"/>
                <a:cs typeface="Arial" panose="020B0604020202020204" pitchFamily="34" charset="0"/>
              </a:rPr>
              <a:t> is a machine learning approach that’s defined by its use of labeled datasets. These datasets are designed to train or “supervise” algorithms into classifying data or predicting outcomes accurately. Using labeled inputs and outputs, the model can measure its accuracy and learn over time.</a:t>
            </a:r>
          </a:p>
        </p:txBody>
      </p:sp>
      <p:sp>
        <p:nvSpPr>
          <p:cNvPr id="9" name="TextBox 8">
            <a:extLst>
              <a:ext uri="{FF2B5EF4-FFF2-40B4-BE49-F238E27FC236}">
                <a16:creationId xmlns:a16="http://schemas.microsoft.com/office/drawing/2014/main" id="{1A4240F1-BC75-C8B2-6F00-6CB75A9C1FEC}"/>
              </a:ext>
            </a:extLst>
          </p:cNvPr>
          <p:cNvSpPr txBox="1"/>
          <p:nvPr/>
        </p:nvSpPr>
        <p:spPr>
          <a:xfrm>
            <a:off x="419100" y="2816174"/>
            <a:ext cx="8305800" cy="1754326"/>
          </a:xfrm>
          <a:prstGeom prst="rect">
            <a:avLst/>
          </a:prstGeom>
          <a:noFill/>
        </p:spPr>
        <p:txBody>
          <a:bodyPr wrap="square">
            <a:spAutoFit/>
          </a:bodyPr>
          <a:lstStyle/>
          <a:p>
            <a:pPr marL="0" marR="0" fontAlgn="base">
              <a:spcBef>
                <a:spcPts val="0"/>
              </a:spcBef>
              <a:spcAft>
                <a:spcPts val="0"/>
              </a:spcAft>
            </a:pPr>
            <a:r>
              <a:rPr lang="en-US" b="1" dirty="0">
                <a:solidFill>
                  <a:srgbClr val="000000"/>
                </a:solidFill>
                <a:latin typeface="IBM Plex Sans" panose="020B0503050203000203" pitchFamily="34" charset="0"/>
                <a:ea typeface="Calibri" panose="020F0502020204030204" pitchFamily="34" charset="0"/>
                <a:cs typeface="Arial" panose="020B0604020202020204" pitchFamily="34" charset="0"/>
              </a:rPr>
              <a:t>U</a:t>
            </a:r>
            <a:r>
              <a:rPr lang="en-US" sz="1800" b="1" dirty="0">
                <a:solidFill>
                  <a:srgbClr val="000000"/>
                </a:solidFill>
                <a:effectLst/>
                <a:latin typeface="IBM Plex Sans" panose="020B0503050203000203" pitchFamily="34" charset="0"/>
                <a:ea typeface="Calibri" panose="020F0502020204030204" pitchFamily="34" charset="0"/>
                <a:cs typeface="Arial" panose="020B0604020202020204" pitchFamily="34" charset="0"/>
              </a:rPr>
              <a:t>nsupervised learning</a:t>
            </a:r>
            <a:endParaRPr lang="en-US" dirty="0">
              <a:effectLst/>
              <a:ea typeface="Times New Roman" panose="02020603050405020304" pitchFamily="18" charset="0"/>
            </a:endParaRPr>
          </a:p>
          <a:p>
            <a:pPr marL="0" marR="0" fontAlgn="base">
              <a:spcBef>
                <a:spcPts val="0"/>
              </a:spcBef>
              <a:spcAft>
                <a:spcPts val="0"/>
              </a:spcAft>
            </a:pPr>
            <a:r>
              <a:rPr lang="en-US" dirty="0">
                <a:effectLst/>
                <a:ea typeface="Times New Roman" panose="02020603050405020304" pitchFamily="18" charset="0"/>
              </a:rPr>
              <a:t>Unsupervised</a:t>
            </a:r>
            <a:r>
              <a:rPr lang="en-US" u="sng" dirty="0">
                <a:effectLst/>
                <a:ea typeface="Times New Roman" panose="02020603050405020304" pitchFamily="18" charset="0"/>
              </a:rPr>
              <a:t> </a:t>
            </a:r>
            <a:r>
              <a:rPr lang="en-US" dirty="0">
                <a:effectLst/>
                <a:ea typeface="Times New Roman" panose="02020603050405020304" pitchFamily="18" charset="0"/>
              </a:rPr>
              <a:t>learning uses machine learning algorithms to analyze and cluster unlabeled data sets. These algorithms discover hidden patterns in data without the need for human intervention (hence, they are “unsupervised”).</a:t>
            </a:r>
          </a:p>
          <a:p>
            <a:r>
              <a:rPr lang="en-US" dirty="0">
                <a:effectLst/>
                <a:ea typeface="Calibri" panose="020F0502020204030204" pitchFamily="34" charset="0"/>
                <a:cs typeface="Arial" panose="020B0604020202020204" pitchFamily="34" charset="0"/>
              </a:rPr>
              <a:t>Unsupervised learning models are used for three main tasks: clustering, association and dimensionality reduction</a:t>
            </a:r>
            <a:endParaRPr lang="en-US" dirty="0"/>
          </a:p>
        </p:txBody>
      </p:sp>
      <p:pic>
        <p:nvPicPr>
          <p:cNvPr id="3" name="Picture 2">
            <a:extLst>
              <a:ext uri="{FF2B5EF4-FFF2-40B4-BE49-F238E27FC236}">
                <a16:creationId xmlns:a16="http://schemas.microsoft.com/office/drawing/2014/main" id="{6B334CEC-1F53-9B58-D4D5-CB431D4F5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726" y="4472537"/>
            <a:ext cx="5295238" cy="2219048"/>
          </a:xfrm>
          <a:prstGeom prst="rect">
            <a:avLst/>
          </a:prstGeom>
        </p:spPr>
      </p:pic>
    </p:spTree>
    <p:extLst>
      <p:ext uri="{BB962C8B-B14F-4D97-AF65-F5344CB8AC3E}">
        <p14:creationId xmlns:p14="http://schemas.microsoft.com/office/powerpoint/2010/main" val="712070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2CBDA-D056-3543-4D73-B9E997495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136" y="1397002"/>
            <a:ext cx="5398760" cy="4864100"/>
          </a:xfrm>
          <a:prstGeom prst="rect">
            <a:avLst/>
          </a:prstGeom>
        </p:spPr>
      </p:pic>
      <p:sp>
        <p:nvSpPr>
          <p:cNvPr id="4" name="Title 1">
            <a:extLst>
              <a:ext uri="{FF2B5EF4-FFF2-40B4-BE49-F238E27FC236}">
                <a16:creationId xmlns:a16="http://schemas.microsoft.com/office/drawing/2014/main" id="{5C11FF89-20FE-7AA2-833C-755406F85A92}"/>
              </a:ext>
            </a:extLst>
          </p:cNvPr>
          <p:cNvSpPr txBox="1">
            <a:spLocks/>
          </p:cNvSpPr>
          <p:nvPr/>
        </p:nvSpPr>
        <p:spPr>
          <a:xfrm>
            <a:off x="0" y="30437"/>
            <a:ext cx="5398760" cy="1154730"/>
          </a:xfrm>
          <a:prstGeom prst="rect">
            <a:avLst/>
          </a:prstGeom>
        </p:spPr>
        <p:txBody>
          <a:bodyPr anchor="ctr" anchorCtr="1">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9799"/>
              </a:lnSpc>
            </a:pPr>
            <a:r>
              <a:rPr lang="en-US" sz="6000" spc="-139" dirty="0">
                <a:latin typeface="Fira Sans Medium"/>
                <a:ea typeface="+mn-ea"/>
                <a:cs typeface="+mn-cs"/>
              </a:rPr>
              <a:t>Structured vs Unstructured Data</a:t>
            </a:r>
          </a:p>
        </p:txBody>
      </p:sp>
      <p:sp>
        <p:nvSpPr>
          <p:cNvPr id="5" name="TextBox 4">
            <a:extLst>
              <a:ext uri="{FF2B5EF4-FFF2-40B4-BE49-F238E27FC236}">
                <a16:creationId xmlns:a16="http://schemas.microsoft.com/office/drawing/2014/main" id="{2AD79477-5B32-89C6-837E-EBE902D3C3E5}"/>
              </a:ext>
            </a:extLst>
          </p:cNvPr>
          <p:cNvSpPr txBox="1"/>
          <p:nvPr/>
        </p:nvSpPr>
        <p:spPr>
          <a:xfrm>
            <a:off x="395416" y="1361038"/>
            <a:ext cx="4361936" cy="5355312"/>
          </a:xfrm>
          <a:prstGeom prst="rect">
            <a:avLst/>
          </a:prstGeom>
          <a:noFill/>
        </p:spPr>
        <p:txBody>
          <a:bodyPr wrap="square" rtlCol="0">
            <a:spAutoFit/>
          </a:bodyPr>
          <a:lstStyle/>
          <a:p>
            <a:pPr marL="285750" indent="-285750">
              <a:buFont typeface="Arial" panose="020B0604020202020204" pitchFamily="34" charset="0"/>
              <a:buChar char="•"/>
            </a:pPr>
            <a:r>
              <a:rPr lang="en-GB" dirty="0"/>
              <a:t>Structured data refers to data that is highly organized and easily searchable in fixed formats, typically within relational databases.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Unstructured data refers to data that does not have a predefined format or structure, making it more difficult to, process and </a:t>
            </a:r>
            <a:r>
              <a:rPr lang="en-GB" dirty="0" err="1"/>
              <a:t>analyze</a:t>
            </a:r>
            <a:r>
              <a:rPr lang="en-GB" dirty="0"/>
              <a:t>. </a:t>
            </a:r>
            <a:r>
              <a:rPr lang="en-GB" b="0" i="0" dirty="0">
                <a:solidFill>
                  <a:srgbClr val="242424"/>
                </a:solidFill>
                <a:effectLst/>
                <a:highlight>
                  <a:srgbClr val="FFFFFF"/>
                </a:highlight>
                <a:latin typeface="source-serif-pro"/>
              </a:rPr>
              <a:t>It’s estimated to be about 80% or more of all the data businesses have.</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It's also worth mentioning semi-structured data, which falls between structured and unstructured data. It has some organizational properties but does not conform to a rigid structure.</a:t>
            </a:r>
          </a:p>
          <a:p>
            <a:r>
              <a:rPr lang="en-GB" b="1" dirty="0"/>
              <a:t>Examples</a:t>
            </a:r>
            <a:r>
              <a:rPr lang="en-GB" dirty="0"/>
              <a:t>: JSON, XML, email metadata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96319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32C542FB-2785-A1C6-0E4B-B43B3278C014}"/>
              </a:ext>
            </a:extLst>
          </p:cNvPr>
          <p:cNvSpPr/>
          <p:nvPr/>
        </p:nvSpPr>
        <p:spPr>
          <a:xfrm rot="10800000">
            <a:off x="-1594497" y="388127"/>
            <a:ext cx="9042048" cy="1279558"/>
          </a:xfrm>
          <a:custGeom>
            <a:avLst/>
            <a:gdLst/>
            <a:ahLst/>
            <a:cxnLst/>
            <a:rect l="l" t="t" r="r" b="b"/>
            <a:pathLst>
              <a:path w="42746659" h="5372100">
                <a:moveTo>
                  <a:pt x="41195991" y="0"/>
                </a:moveTo>
                <a:lnTo>
                  <a:pt x="1550670" y="0"/>
                </a:lnTo>
                <a:lnTo>
                  <a:pt x="0" y="2686050"/>
                </a:lnTo>
                <a:lnTo>
                  <a:pt x="1550670" y="5372100"/>
                </a:lnTo>
                <a:lnTo>
                  <a:pt x="41195991" y="5372100"/>
                </a:lnTo>
                <a:lnTo>
                  <a:pt x="42746659" y="2686050"/>
                </a:lnTo>
                <a:lnTo>
                  <a:pt x="41195991" y="0"/>
                </a:lnTo>
                <a:close/>
              </a:path>
            </a:pathLst>
          </a:custGeom>
          <a:solidFill>
            <a:schemeClr val="tx1"/>
          </a:solidFill>
        </p:spPr>
        <p:txBody>
          <a:bodyPr/>
          <a:lstStyle/>
          <a:p>
            <a:endParaRPr lang="en-US" dirty="0"/>
          </a:p>
        </p:txBody>
      </p:sp>
      <p:sp>
        <p:nvSpPr>
          <p:cNvPr id="2" name="Title 1">
            <a:extLst>
              <a:ext uri="{FF2B5EF4-FFF2-40B4-BE49-F238E27FC236}">
                <a16:creationId xmlns:a16="http://schemas.microsoft.com/office/drawing/2014/main" id="{A95292A5-282B-16CC-D7A7-2C4F1CA06833}"/>
              </a:ext>
            </a:extLst>
          </p:cNvPr>
          <p:cNvSpPr>
            <a:spLocks noGrp="1"/>
          </p:cNvSpPr>
          <p:nvPr>
            <p:ph type="title"/>
          </p:nvPr>
        </p:nvSpPr>
        <p:spPr>
          <a:xfrm>
            <a:off x="-334538" y="361333"/>
            <a:ext cx="7218286" cy="1154730"/>
          </a:xfrm>
        </p:spPr>
        <p:txBody>
          <a:bodyPr anchor="ctr" anchorCtr="1">
            <a:normAutofit fontScale="90000"/>
          </a:bodyPr>
          <a:lstStyle/>
          <a:p>
            <a:pPr algn="ctr">
              <a:lnSpc>
                <a:spcPts val="9799"/>
              </a:lnSpc>
            </a:pPr>
            <a:r>
              <a:rPr lang="en-US" sz="6000" spc="-139" dirty="0">
                <a:solidFill>
                  <a:schemeClr val="bg1"/>
                </a:solidFill>
                <a:latin typeface="Fira Sans Medium"/>
                <a:ea typeface="+mn-ea"/>
                <a:cs typeface="+mn-cs"/>
              </a:rPr>
              <a:t>Applications</a:t>
            </a:r>
          </a:p>
        </p:txBody>
      </p:sp>
      <p:sp>
        <p:nvSpPr>
          <p:cNvPr id="10" name="TextBox 9">
            <a:extLst>
              <a:ext uri="{FF2B5EF4-FFF2-40B4-BE49-F238E27FC236}">
                <a16:creationId xmlns:a16="http://schemas.microsoft.com/office/drawing/2014/main" id="{60A87119-3A4C-56BD-D6BC-CF6D0F6E51C0}"/>
              </a:ext>
            </a:extLst>
          </p:cNvPr>
          <p:cNvSpPr txBox="1"/>
          <p:nvPr/>
        </p:nvSpPr>
        <p:spPr>
          <a:xfrm>
            <a:off x="416040" y="1950792"/>
            <a:ext cx="3869473" cy="461665"/>
          </a:xfrm>
          <a:prstGeom prst="rect">
            <a:avLst/>
          </a:prstGeom>
          <a:noFill/>
        </p:spPr>
        <p:txBody>
          <a:bodyPr wrap="square">
            <a:spAutoFit/>
          </a:bodyPr>
          <a:lstStyle/>
          <a:p>
            <a:pPr algn="l"/>
            <a:r>
              <a:rPr lang="en-US" sz="2400" b="1" i="0" dirty="0">
                <a:solidFill>
                  <a:srgbClr val="202124"/>
                </a:solidFill>
                <a:effectLst/>
                <a:latin typeface="Google Sans"/>
              </a:rPr>
              <a:t>AI in business intelligence</a:t>
            </a:r>
          </a:p>
        </p:txBody>
      </p:sp>
      <p:sp>
        <p:nvSpPr>
          <p:cNvPr id="14" name="TextBox 13">
            <a:extLst>
              <a:ext uri="{FF2B5EF4-FFF2-40B4-BE49-F238E27FC236}">
                <a16:creationId xmlns:a16="http://schemas.microsoft.com/office/drawing/2014/main" id="{4E644644-F753-8FC1-758E-9191DCED8E19}"/>
              </a:ext>
            </a:extLst>
          </p:cNvPr>
          <p:cNvSpPr txBox="1"/>
          <p:nvPr/>
        </p:nvSpPr>
        <p:spPr>
          <a:xfrm>
            <a:off x="416040" y="2412457"/>
            <a:ext cx="6437700" cy="4131900"/>
          </a:xfrm>
          <a:prstGeom prst="rect">
            <a:avLst/>
          </a:prstGeom>
          <a:noFill/>
        </p:spPr>
        <p:txBody>
          <a:bodyPr wrap="square">
            <a:spAutoFit/>
          </a:bodyPr>
          <a:lstStyle/>
          <a:p>
            <a:pPr marL="0" marR="0">
              <a:lnSpc>
                <a:spcPts val="2100"/>
              </a:lnSpc>
              <a:spcBef>
                <a:spcPts val="1200"/>
              </a:spcBef>
              <a:spcAft>
                <a:spcPts val="0"/>
              </a:spcAft>
            </a:pPr>
            <a:r>
              <a:rPr lang="en-US" sz="1600" dirty="0">
                <a:solidFill>
                  <a:srgbClr val="5F6368"/>
                </a:solidFill>
                <a:effectLst/>
                <a:latin typeface="Roboto" panose="02000000000000000000" pitchFamily="2" charset="0"/>
                <a:ea typeface="Times New Roman" panose="02020603050405020304" pitchFamily="18" charset="0"/>
              </a:rPr>
              <a:t>Some of the ways that AI is being used in BI include:</a:t>
            </a:r>
            <a:endParaRPr lang="en-US" sz="1400" dirty="0">
              <a:effectLst/>
              <a:latin typeface="Times New Roman" panose="02020603050405020304" pitchFamily="18" charset="0"/>
              <a:ea typeface="Times New Roman" panose="02020603050405020304" pitchFamily="18"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6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Data collection</a:t>
            </a:r>
            <a:r>
              <a:rPr lang="en-US" sz="16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Collecting data from a variety of sources, including structured data (for example, databases) and unstructured data (for example, text documents, images, and videos)</a:t>
            </a:r>
            <a:endParaRPr lang="en-US" sz="12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6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Data analysis</a:t>
            </a:r>
            <a:r>
              <a:rPr lang="en-US" sz="16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To analyze data and identify patterns, trends, and relationships</a:t>
            </a:r>
            <a:endParaRPr lang="en-US" sz="12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6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Data visualization</a:t>
            </a:r>
            <a:r>
              <a:rPr lang="en-US" sz="16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AI can help create visualizations that make it easier to understand data</a:t>
            </a:r>
            <a:endParaRPr lang="en-US" sz="12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6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Decision-making</a:t>
            </a:r>
            <a:r>
              <a:rPr lang="en-US" sz="16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Insights and recommendations generated by AI models can help drive data-driven decision-making for businesses</a:t>
            </a:r>
            <a:endParaRPr lang="en-US" sz="12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2080508C-A0FE-3F52-C93A-4E872409D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579" y="2787805"/>
            <a:ext cx="3652416" cy="2466161"/>
          </a:xfrm>
          <a:prstGeom prst="rect">
            <a:avLst/>
          </a:prstGeom>
        </p:spPr>
      </p:pic>
      <p:grpSp>
        <p:nvGrpSpPr>
          <p:cNvPr id="19" name="Group 4">
            <a:extLst>
              <a:ext uri="{FF2B5EF4-FFF2-40B4-BE49-F238E27FC236}">
                <a16:creationId xmlns:a16="http://schemas.microsoft.com/office/drawing/2014/main" id="{7D462CF3-9EDB-F04A-28BA-8022D8418AF8}"/>
              </a:ext>
            </a:extLst>
          </p:cNvPr>
          <p:cNvGrpSpPr/>
          <p:nvPr/>
        </p:nvGrpSpPr>
        <p:grpSpPr>
          <a:xfrm>
            <a:off x="6387831" y="-4713510"/>
            <a:ext cx="6629096" cy="5741416"/>
            <a:chOff x="0" y="0"/>
            <a:chExt cx="6202680" cy="5372100"/>
          </a:xfrm>
          <a:solidFill>
            <a:srgbClr val="F5DA47"/>
          </a:solidFill>
        </p:grpSpPr>
        <p:sp>
          <p:nvSpPr>
            <p:cNvPr id="20" name="Freeform 5">
              <a:extLst>
                <a:ext uri="{FF2B5EF4-FFF2-40B4-BE49-F238E27FC236}">
                  <a16:creationId xmlns:a16="http://schemas.microsoft.com/office/drawing/2014/main" id="{67FE4123-A09C-2D3E-17F6-E58723CCBCA9}"/>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grpFill/>
          </p:spPr>
        </p:sp>
      </p:grpSp>
    </p:spTree>
    <p:extLst>
      <p:ext uri="{BB962C8B-B14F-4D97-AF65-F5344CB8AC3E}">
        <p14:creationId xmlns:p14="http://schemas.microsoft.com/office/powerpoint/2010/main" val="2132040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FE0C57-C2B8-AD83-6880-674687AD1033}"/>
              </a:ext>
            </a:extLst>
          </p:cNvPr>
          <p:cNvSpPr txBox="1"/>
          <p:nvPr/>
        </p:nvSpPr>
        <p:spPr>
          <a:xfrm>
            <a:off x="416040" y="313643"/>
            <a:ext cx="3869473" cy="461665"/>
          </a:xfrm>
          <a:prstGeom prst="rect">
            <a:avLst/>
          </a:prstGeom>
          <a:noFill/>
        </p:spPr>
        <p:txBody>
          <a:bodyPr wrap="square">
            <a:spAutoFit/>
          </a:bodyPr>
          <a:lstStyle/>
          <a:p>
            <a:pPr algn="l"/>
            <a:r>
              <a:rPr lang="en-US" sz="2400" b="1" i="0" dirty="0">
                <a:solidFill>
                  <a:srgbClr val="202124"/>
                </a:solidFill>
                <a:effectLst/>
                <a:latin typeface="Google Sans"/>
              </a:rPr>
              <a:t>AI </a:t>
            </a:r>
            <a:r>
              <a:rPr lang="en-US" sz="2400" b="1" i="0">
                <a:solidFill>
                  <a:srgbClr val="202124"/>
                </a:solidFill>
                <a:effectLst/>
                <a:latin typeface="Google Sans"/>
              </a:rPr>
              <a:t>in </a:t>
            </a:r>
            <a:r>
              <a:rPr lang="en-US" sz="2400" b="1">
                <a:solidFill>
                  <a:srgbClr val="202124"/>
                </a:solidFill>
                <a:latin typeface="Google Sans"/>
              </a:rPr>
              <a:t>Healthcare</a:t>
            </a:r>
            <a:endParaRPr lang="en-US" sz="2400" b="1" i="0" dirty="0">
              <a:solidFill>
                <a:srgbClr val="202124"/>
              </a:solidFill>
              <a:effectLst/>
              <a:latin typeface="Google Sans"/>
            </a:endParaRPr>
          </a:p>
        </p:txBody>
      </p:sp>
      <p:sp>
        <p:nvSpPr>
          <p:cNvPr id="5" name="TextBox 4">
            <a:extLst>
              <a:ext uri="{FF2B5EF4-FFF2-40B4-BE49-F238E27FC236}">
                <a16:creationId xmlns:a16="http://schemas.microsoft.com/office/drawing/2014/main" id="{74B72F8D-91D5-4E60-DD5A-B8E3C62AB99B}"/>
              </a:ext>
            </a:extLst>
          </p:cNvPr>
          <p:cNvSpPr txBox="1"/>
          <p:nvPr/>
        </p:nvSpPr>
        <p:spPr>
          <a:xfrm>
            <a:off x="416040" y="1068662"/>
            <a:ext cx="6094140" cy="3516347"/>
          </a:xfrm>
          <a:prstGeom prst="rect">
            <a:avLst/>
          </a:prstGeom>
          <a:noFill/>
        </p:spPr>
        <p:txBody>
          <a:bodyPr wrap="square">
            <a:spAutoFit/>
          </a:bodyPr>
          <a:lstStyle/>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Disease diagnosis</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AI can be used to analyze patient data and identify patterns that may indicate a disease. This can help doctors diagnose diseases earlier and more accurately.</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Treatment development</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By analyzing large datasets of patient data, AI can identify new patterns and relationships that can be used to develop new drugs and therapies.</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Personalized care</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By analyzing a patient's data, AI can help doctors develop treatment plans that are tailored to the patient's specific needs.</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B496518-3930-C175-A670-BFDB0C400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6095" y="3943813"/>
            <a:ext cx="4240376" cy="2489707"/>
          </a:xfrm>
          <a:prstGeom prst="rect">
            <a:avLst/>
          </a:prstGeom>
        </p:spPr>
      </p:pic>
      <p:pic>
        <p:nvPicPr>
          <p:cNvPr id="9" name="Picture 8">
            <a:extLst>
              <a:ext uri="{FF2B5EF4-FFF2-40B4-BE49-F238E27FC236}">
                <a16:creationId xmlns:a16="http://schemas.microsoft.com/office/drawing/2014/main" id="{37B2361C-87CD-5D5E-22A3-F2CA1B500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2780" y="378099"/>
            <a:ext cx="2493691" cy="3279582"/>
          </a:xfrm>
          <a:prstGeom prst="rect">
            <a:avLst/>
          </a:prstGeom>
        </p:spPr>
      </p:pic>
      <p:sp>
        <p:nvSpPr>
          <p:cNvPr id="10" name="TextBox 9">
            <a:extLst>
              <a:ext uri="{FF2B5EF4-FFF2-40B4-BE49-F238E27FC236}">
                <a16:creationId xmlns:a16="http://schemas.microsoft.com/office/drawing/2014/main" id="{849D0679-2844-32C2-38E8-A04A2D1F40A1}"/>
              </a:ext>
            </a:extLst>
          </p:cNvPr>
          <p:cNvSpPr txBox="1"/>
          <p:nvPr/>
        </p:nvSpPr>
        <p:spPr>
          <a:xfrm>
            <a:off x="8374565" y="378099"/>
            <a:ext cx="1048215" cy="738664"/>
          </a:xfrm>
          <a:prstGeom prst="rect">
            <a:avLst/>
          </a:prstGeom>
          <a:noFill/>
        </p:spPr>
        <p:txBody>
          <a:bodyPr wrap="square" rtlCol="0">
            <a:spAutoFit/>
          </a:bodyPr>
          <a:lstStyle/>
          <a:p>
            <a:r>
              <a:rPr lang="en-US" sz="1400" dirty="0"/>
              <a:t>Bone age prediction using X-Ray</a:t>
            </a:r>
          </a:p>
        </p:txBody>
      </p:sp>
    </p:spTree>
    <p:extLst>
      <p:ext uri="{BB962C8B-B14F-4D97-AF65-F5344CB8AC3E}">
        <p14:creationId xmlns:p14="http://schemas.microsoft.com/office/powerpoint/2010/main" val="4167409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807CCA-6036-4045-F5FA-5BF7F05CFDD6}"/>
              </a:ext>
            </a:extLst>
          </p:cNvPr>
          <p:cNvSpPr txBox="1"/>
          <p:nvPr/>
        </p:nvSpPr>
        <p:spPr>
          <a:xfrm>
            <a:off x="705315" y="446421"/>
            <a:ext cx="6094140" cy="3439403"/>
          </a:xfrm>
          <a:prstGeom prst="rect">
            <a:avLst/>
          </a:prstGeom>
          <a:noFill/>
        </p:spPr>
        <p:txBody>
          <a:bodyPr wrap="square">
            <a:spAutoFit/>
          </a:bodyPr>
          <a:lstStyle/>
          <a:p>
            <a:pPr marR="0">
              <a:lnSpc>
                <a:spcPts val="2400"/>
              </a:lnSpc>
              <a:spcBef>
                <a:spcPts val="0"/>
              </a:spcBef>
              <a:spcAft>
                <a:spcPts val="0"/>
              </a:spcAft>
            </a:pPr>
            <a:r>
              <a:rPr lang="en-US" sz="2400" b="1" dirty="0">
                <a:solidFill>
                  <a:srgbClr val="202124"/>
                </a:solidFill>
                <a:latin typeface="Google Sans"/>
              </a:rPr>
              <a:t>AI in Agriculture</a:t>
            </a:r>
          </a:p>
          <a:p>
            <a:pPr marR="0">
              <a:lnSpc>
                <a:spcPts val="2400"/>
              </a:lnSpc>
              <a:spcBef>
                <a:spcPts val="0"/>
              </a:spcBef>
              <a:spcAft>
                <a:spcPts val="0"/>
              </a:spcAft>
            </a:pPr>
            <a:endPar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Crop yield improvement</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Analyzing data on soil conditions, weather patterns, and crop growth with AI models and tools could help to develop strategies that can improve crop yields</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Cost reduction</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Automating tasks with AI, such as harvesting and irrigation, which can reduce labor costs</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Environmental protection</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Monitoring and managing natural resources, such as water and soil</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3CB3871-C3A7-81C3-481E-B79898319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7679" y="446421"/>
            <a:ext cx="2857500" cy="2857500"/>
          </a:xfrm>
          <a:prstGeom prst="rect">
            <a:avLst/>
          </a:prstGeom>
        </p:spPr>
      </p:pic>
      <p:pic>
        <p:nvPicPr>
          <p:cNvPr id="7" name="Picture 6">
            <a:extLst>
              <a:ext uri="{FF2B5EF4-FFF2-40B4-BE49-F238E27FC236}">
                <a16:creationId xmlns:a16="http://schemas.microsoft.com/office/drawing/2014/main" id="{DBFDD8DD-252D-957B-ABB7-80B1A831B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136" y="3429000"/>
            <a:ext cx="4757854" cy="3171902"/>
          </a:xfrm>
          <a:prstGeom prst="rect">
            <a:avLst/>
          </a:prstGeom>
        </p:spPr>
      </p:pic>
      <p:grpSp>
        <p:nvGrpSpPr>
          <p:cNvPr id="8" name="Group 2">
            <a:extLst>
              <a:ext uri="{FF2B5EF4-FFF2-40B4-BE49-F238E27FC236}">
                <a16:creationId xmlns:a16="http://schemas.microsoft.com/office/drawing/2014/main" id="{8DD86FC5-D5F5-3096-C139-329B1122F89A}"/>
              </a:ext>
            </a:extLst>
          </p:cNvPr>
          <p:cNvGrpSpPr/>
          <p:nvPr/>
        </p:nvGrpSpPr>
        <p:grpSpPr>
          <a:xfrm>
            <a:off x="-508151" y="5776579"/>
            <a:ext cx="6852730" cy="5935104"/>
            <a:chOff x="0" y="0"/>
            <a:chExt cx="6202680" cy="5372100"/>
          </a:xfrm>
          <a:solidFill>
            <a:schemeClr val="tx1"/>
          </a:solidFill>
        </p:grpSpPr>
        <p:sp>
          <p:nvSpPr>
            <p:cNvPr id="9" name="Freeform 3">
              <a:extLst>
                <a:ext uri="{FF2B5EF4-FFF2-40B4-BE49-F238E27FC236}">
                  <a16:creationId xmlns:a16="http://schemas.microsoft.com/office/drawing/2014/main" id="{9201995E-433D-13EB-73B3-1B82ADB875AE}"/>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grpFill/>
          </p:spPr>
        </p:sp>
      </p:grpSp>
      <p:grpSp>
        <p:nvGrpSpPr>
          <p:cNvPr id="10" name="Group 4">
            <a:extLst>
              <a:ext uri="{FF2B5EF4-FFF2-40B4-BE49-F238E27FC236}">
                <a16:creationId xmlns:a16="http://schemas.microsoft.com/office/drawing/2014/main" id="{51647971-5BCC-42DD-3F74-47B7682EA91C}"/>
              </a:ext>
            </a:extLst>
          </p:cNvPr>
          <p:cNvGrpSpPr/>
          <p:nvPr/>
        </p:nvGrpSpPr>
        <p:grpSpPr>
          <a:xfrm>
            <a:off x="-5418950" y="2905871"/>
            <a:ext cx="6629096" cy="5741416"/>
            <a:chOff x="0" y="0"/>
            <a:chExt cx="6202680" cy="5372100"/>
          </a:xfrm>
          <a:solidFill>
            <a:srgbClr val="F5DA47"/>
          </a:solidFill>
        </p:grpSpPr>
        <p:sp>
          <p:nvSpPr>
            <p:cNvPr id="11" name="Freeform 5">
              <a:extLst>
                <a:ext uri="{FF2B5EF4-FFF2-40B4-BE49-F238E27FC236}">
                  <a16:creationId xmlns:a16="http://schemas.microsoft.com/office/drawing/2014/main" id="{FEDEB641-928B-FA8C-220D-63655F3D4793}"/>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grpFill/>
          </p:spPr>
        </p:sp>
      </p:grpSp>
    </p:spTree>
    <p:extLst>
      <p:ext uri="{BB962C8B-B14F-4D97-AF65-F5344CB8AC3E}">
        <p14:creationId xmlns:p14="http://schemas.microsoft.com/office/powerpoint/2010/main" val="3300256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4DAF91-DD2C-CA21-B137-29E091E83748}"/>
              </a:ext>
            </a:extLst>
          </p:cNvPr>
          <p:cNvSpPr txBox="1"/>
          <p:nvPr/>
        </p:nvSpPr>
        <p:spPr>
          <a:xfrm>
            <a:off x="482290" y="491857"/>
            <a:ext cx="6094140" cy="5863144"/>
          </a:xfrm>
          <a:prstGeom prst="rect">
            <a:avLst/>
          </a:prstGeom>
          <a:noFill/>
        </p:spPr>
        <p:txBody>
          <a:bodyPr wrap="square">
            <a:spAutoFit/>
          </a:bodyPr>
          <a:lstStyle/>
          <a:p>
            <a:pPr marR="0">
              <a:lnSpc>
                <a:spcPts val="2400"/>
              </a:lnSpc>
              <a:spcBef>
                <a:spcPts val="0"/>
              </a:spcBef>
              <a:spcAft>
                <a:spcPts val="0"/>
              </a:spcAft>
            </a:pPr>
            <a:r>
              <a:rPr lang="en-US" sz="2400" b="1" dirty="0">
                <a:solidFill>
                  <a:srgbClr val="202124"/>
                </a:solidFill>
                <a:latin typeface="Google Sans"/>
              </a:rPr>
              <a:t>Additional AI applications</a:t>
            </a:r>
          </a:p>
          <a:p>
            <a:pPr marL="0" marR="0">
              <a:lnSpc>
                <a:spcPts val="2100"/>
              </a:lnSpc>
              <a:spcBef>
                <a:spcPts val="1200"/>
              </a:spcBef>
              <a:spcAft>
                <a:spcPts val="0"/>
              </a:spcAft>
            </a:pPr>
            <a:r>
              <a:rPr lang="en-US" sz="1800" dirty="0">
                <a:solidFill>
                  <a:srgbClr val="5F6368"/>
                </a:solidFill>
                <a:effectLst/>
                <a:latin typeface="Roboto" panose="02000000000000000000" pitchFamily="2" charset="0"/>
                <a:ea typeface="Times New Roman" panose="02020603050405020304" pitchFamily="18" charset="0"/>
              </a:rPr>
              <a:t>In addition to the applications listed above, AI is also being used in a variety of other industries, including:</a:t>
            </a:r>
            <a:endParaRPr lang="en-US" sz="1600" dirty="0">
              <a:effectLst/>
              <a:latin typeface="Times New Roman" panose="02020603050405020304" pitchFamily="18" charset="0"/>
              <a:ea typeface="Times New Roman" panose="02020603050405020304" pitchFamily="18"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Finance</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AI is being used to detect fraud, manage risk, and make investment decisions</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Retail</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AI is being used to personalize the shopping experience, recommend products, and manage inventory</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Transportation:</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AI is being used to develop self-driving cars and improve traffic management</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Energy</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AI is being used to improve energy efficiency and predict energy demand</a:t>
            </a:r>
            <a:endParaRPr lang="en-US" sz="1400" kern="100" dirty="0">
              <a:solidFill>
                <a:srgbClr val="5F6368"/>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sz="1800" b="1"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Government</a:t>
            </a:r>
            <a:r>
              <a:rPr lang="en-US" sz="1800" kern="100" dirty="0">
                <a:solidFill>
                  <a:srgbClr val="5F6368"/>
                </a:solidFill>
                <a:effectLst/>
                <a:latin typeface="Roboto" panose="02000000000000000000" pitchFamily="2" charset="0"/>
                <a:ea typeface="Calibri" panose="020F0502020204030204" pitchFamily="34" charset="0"/>
                <a:cs typeface="Arial" panose="020B0604020202020204" pitchFamily="34" charset="0"/>
              </a:rPr>
              <a:t>: AI is being used to improve public safety, detect crime, and provide citizen services</a:t>
            </a:r>
          </a:p>
          <a:p>
            <a:pPr marL="342900" marR="0" lvl="0" indent="-342900">
              <a:lnSpc>
                <a:spcPts val="2100"/>
              </a:lnSpc>
              <a:spcBef>
                <a:spcPts val="900"/>
              </a:spcBef>
              <a:spcAft>
                <a:spcPts val="900"/>
              </a:spcAft>
              <a:buSzPts val="1000"/>
              <a:buFont typeface="Symbol" panose="05050102010706020507" pitchFamily="18" charset="2"/>
              <a:buChar char=""/>
              <a:tabLst>
                <a:tab pos="457200" algn="l"/>
              </a:tabLst>
            </a:pPr>
            <a:r>
              <a:rPr lang="en-US" b="1" kern="100" dirty="0">
                <a:solidFill>
                  <a:srgbClr val="5F6368"/>
                </a:solidFill>
                <a:latin typeface="Roboto" panose="02000000000000000000" pitchFamily="2" charset="0"/>
                <a:cs typeface="Arial" panose="020B0604020202020204" pitchFamily="34" charset="0"/>
              </a:rPr>
              <a:t>Manufacturing: </a:t>
            </a:r>
            <a:r>
              <a:rPr lang="en-US" kern="100" dirty="0">
                <a:solidFill>
                  <a:srgbClr val="5F6368"/>
                </a:solidFill>
                <a:latin typeface="Roboto" panose="02000000000000000000" pitchFamily="2" charset="0"/>
                <a:cs typeface="Arial" panose="020B0604020202020204" pitchFamily="34" charset="0"/>
              </a:rPr>
              <a:t>AI is being used for improved efficiency, increased productivity, improved quality</a:t>
            </a:r>
          </a:p>
        </p:txBody>
      </p:sp>
      <p:pic>
        <p:nvPicPr>
          <p:cNvPr id="5" name="Picture 4">
            <a:extLst>
              <a:ext uri="{FF2B5EF4-FFF2-40B4-BE49-F238E27FC236}">
                <a16:creationId xmlns:a16="http://schemas.microsoft.com/office/drawing/2014/main" id="{E90E4417-787E-951A-28FD-3345E5EA1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860" y="682638"/>
            <a:ext cx="3862092" cy="2574728"/>
          </a:xfrm>
          <a:prstGeom prst="rect">
            <a:avLst/>
          </a:prstGeom>
        </p:spPr>
      </p:pic>
      <p:pic>
        <p:nvPicPr>
          <p:cNvPr id="7" name="Picture 6">
            <a:extLst>
              <a:ext uri="{FF2B5EF4-FFF2-40B4-BE49-F238E27FC236}">
                <a16:creationId xmlns:a16="http://schemas.microsoft.com/office/drawing/2014/main" id="{0878ABF3-E92D-35F3-2B26-4CBBF37FB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804" y="3600634"/>
            <a:ext cx="3840148" cy="2403093"/>
          </a:xfrm>
          <a:prstGeom prst="rect">
            <a:avLst/>
          </a:prstGeom>
        </p:spPr>
      </p:pic>
      <p:grpSp>
        <p:nvGrpSpPr>
          <p:cNvPr id="8" name="Group 2">
            <a:extLst>
              <a:ext uri="{FF2B5EF4-FFF2-40B4-BE49-F238E27FC236}">
                <a16:creationId xmlns:a16="http://schemas.microsoft.com/office/drawing/2014/main" id="{28FDADDD-46F3-68AB-A18D-E7A2C9DB1A48}"/>
              </a:ext>
            </a:extLst>
          </p:cNvPr>
          <p:cNvGrpSpPr/>
          <p:nvPr/>
        </p:nvGrpSpPr>
        <p:grpSpPr>
          <a:xfrm>
            <a:off x="11357611" y="289814"/>
            <a:ext cx="6852730" cy="5935104"/>
            <a:chOff x="0" y="0"/>
            <a:chExt cx="6202680" cy="5372100"/>
          </a:xfrm>
          <a:solidFill>
            <a:schemeClr val="tx1"/>
          </a:solidFill>
        </p:grpSpPr>
        <p:sp>
          <p:nvSpPr>
            <p:cNvPr id="9" name="Freeform 3">
              <a:extLst>
                <a:ext uri="{FF2B5EF4-FFF2-40B4-BE49-F238E27FC236}">
                  <a16:creationId xmlns:a16="http://schemas.microsoft.com/office/drawing/2014/main" id="{797FA037-A54A-CD35-14E8-E94031581CCF}"/>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grpFill/>
          </p:spPr>
        </p:sp>
      </p:grpSp>
      <p:grpSp>
        <p:nvGrpSpPr>
          <p:cNvPr id="10" name="Group 4">
            <a:extLst>
              <a:ext uri="{FF2B5EF4-FFF2-40B4-BE49-F238E27FC236}">
                <a16:creationId xmlns:a16="http://schemas.microsoft.com/office/drawing/2014/main" id="{62F220C2-E981-CF81-BA72-231A3881B050}"/>
              </a:ext>
            </a:extLst>
          </p:cNvPr>
          <p:cNvGrpSpPr/>
          <p:nvPr/>
        </p:nvGrpSpPr>
        <p:grpSpPr>
          <a:xfrm>
            <a:off x="11357611" y="3484293"/>
            <a:ext cx="6629096" cy="5741416"/>
            <a:chOff x="0" y="0"/>
            <a:chExt cx="6202680" cy="5372100"/>
          </a:xfrm>
          <a:solidFill>
            <a:srgbClr val="F5DA47"/>
          </a:solidFill>
        </p:grpSpPr>
        <p:sp>
          <p:nvSpPr>
            <p:cNvPr id="11" name="Freeform 5">
              <a:extLst>
                <a:ext uri="{FF2B5EF4-FFF2-40B4-BE49-F238E27FC236}">
                  <a16:creationId xmlns:a16="http://schemas.microsoft.com/office/drawing/2014/main" id="{CFB4B945-3CF0-4FE4-973F-E632E12F5BC7}"/>
                </a:ext>
              </a:extLst>
            </p:cNvPr>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grpFill/>
          </p:spPr>
        </p:sp>
      </p:grpSp>
    </p:spTree>
    <p:extLst>
      <p:ext uri="{BB962C8B-B14F-4D97-AF65-F5344CB8AC3E}">
        <p14:creationId xmlns:p14="http://schemas.microsoft.com/office/powerpoint/2010/main" val="356440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4F11C9-3DEF-8AF6-99C1-82DD975E4E83}"/>
            </a:ext>
          </a:extLst>
        </p:cNvPr>
        <p:cNvGrpSpPr/>
        <p:nvPr/>
      </p:nvGrpSpPr>
      <p:grpSpPr>
        <a:xfrm>
          <a:off x="0" y="0"/>
          <a:ext cx="0" cy="0"/>
          <a:chOff x="0" y="0"/>
          <a:chExt cx="0" cy="0"/>
        </a:xfrm>
      </p:grpSpPr>
      <p:sp>
        <p:nvSpPr>
          <p:cNvPr id="3" name="Freeform 4">
            <a:extLst>
              <a:ext uri="{FF2B5EF4-FFF2-40B4-BE49-F238E27FC236}">
                <a16:creationId xmlns:a16="http://schemas.microsoft.com/office/drawing/2014/main" id="{BE9DC5C8-17E3-2281-E953-EBB4FA7A66A9}"/>
              </a:ext>
            </a:extLst>
          </p:cNvPr>
          <p:cNvSpPr/>
          <p:nvPr/>
        </p:nvSpPr>
        <p:spPr>
          <a:xfrm rot="10800000">
            <a:off x="-1463892" y="366500"/>
            <a:ext cx="8619433" cy="1319697"/>
          </a:xfrm>
          <a:custGeom>
            <a:avLst/>
            <a:gdLst/>
            <a:ahLst/>
            <a:cxnLst/>
            <a:rect l="l" t="t" r="r" b="b"/>
            <a:pathLst>
              <a:path w="42746659" h="5372100">
                <a:moveTo>
                  <a:pt x="41195991" y="0"/>
                </a:moveTo>
                <a:lnTo>
                  <a:pt x="1550670" y="0"/>
                </a:lnTo>
                <a:lnTo>
                  <a:pt x="0" y="2686050"/>
                </a:lnTo>
                <a:lnTo>
                  <a:pt x="1550670" y="5372100"/>
                </a:lnTo>
                <a:lnTo>
                  <a:pt x="41195991" y="5372100"/>
                </a:lnTo>
                <a:lnTo>
                  <a:pt x="42746659" y="2686050"/>
                </a:lnTo>
                <a:lnTo>
                  <a:pt x="41195991" y="0"/>
                </a:lnTo>
                <a:close/>
              </a:path>
            </a:pathLst>
          </a:custGeom>
          <a:solidFill>
            <a:srgbClr val="F5DA47"/>
          </a:solidFill>
        </p:spPr>
        <p:txBody>
          <a:bodyPr/>
          <a:lstStyle/>
          <a:p>
            <a:endParaRPr lang="en-US"/>
          </a:p>
        </p:txBody>
      </p:sp>
      <p:sp>
        <p:nvSpPr>
          <p:cNvPr id="4" name="TextBox 5">
            <a:extLst>
              <a:ext uri="{FF2B5EF4-FFF2-40B4-BE49-F238E27FC236}">
                <a16:creationId xmlns:a16="http://schemas.microsoft.com/office/drawing/2014/main" id="{EF8FA5F7-6DDB-9DC6-4272-ADB051672CDF}"/>
              </a:ext>
            </a:extLst>
          </p:cNvPr>
          <p:cNvSpPr txBox="1"/>
          <p:nvPr/>
        </p:nvSpPr>
        <p:spPr>
          <a:xfrm>
            <a:off x="446979" y="366499"/>
            <a:ext cx="6174731" cy="1105687"/>
          </a:xfrm>
          <a:prstGeom prst="rect">
            <a:avLst/>
          </a:prstGeom>
          <a:noFill/>
          <a:ln>
            <a:noFill/>
          </a:ln>
        </p:spPr>
        <p:txBody>
          <a:bodyPr lIns="0" tIns="0" rIns="0" bIns="0" rtlCol="0" anchor="t">
            <a:spAutoFit/>
          </a:bodyPr>
          <a:lstStyle/>
          <a:p>
            <a:pPr>
              <a:lnSpc>
                <a:spcPts val="9799"/>
              </a:lnSpc>
              <a:spcBef>
                <a:spcPct val="0"/>
              </a:spcBef>
            </a:pPr>
            <a:r>
              <a:rPr lang="en-US" sz="4800" spc="-139" dirty="0">
                <a:latin typeface="Fira Sans Medium"/>
              </a:rPr>
              <a:t>Why do we use Python?</a:t>
            </a:r>
          </a:p>
        </p:txBody>
      </p:sp>
      <p:sp>
        <p:nvSpPr>
          <p:cNvPr id="15" name="TextBox 18">
            <a:extLst>
              <a:ext uri="{FF2B5EF4-FFF2-40B4-BE49-F238E27FC236}">
                <a16:creationId xmlns:a16="http://schemas.microsoft.com/office/drawing/2014/main" id="{ABDFFD15-ABB3-2CA9-E285-A206AB94F718}"/>
              </a:ext>
            </a:extLst>
          </p:cNvPr>
          <p:cNvSpPr txBox="1"/>
          <p:nvPr/>
        </p:nvSpPr>
        <p:spPr>
          <a:xfrm>
            <a:off x="446979" y="2035633"/>
            <a:ext cx="6708562" cy="4462760"/>
          </a:xfrm>
          <a:prstGeom prst="rect">
            <a:avLst/>
          </a:prstGeom>
        </p:spPr>
        <p:txBody>
          <a:bodyPr wrap="square" lIns="0" tIns="0" rIns="0" bIns="0" rtlCol="0" anchor="t">
            <a:spAutoFit/>
          </a:bodyPr>
          <a:lstStyle/>
          <a:p>
            <a:pPr marL="457200" indent="-457200">
              <a:spcBef>
                <a:spcPts val="1200"/>
              </a:spcBef>
              <a:buBlip>
                <a:blip r:embed="rId2"/>
              </a:buBlip>
            </a:pPr>
            <a:r>
              <a:rPr lang="en-GB" sz="2000" b="1" dirty="0">
                <a:solidFill>
                  <a:schemeClr val="bg1"/>
                </a:solidFill>
                <a:latin typeface="Calibri" panose="020F0502020204030204" pitchFamily="34" charset="0"/>
                <a:cs typeface="Arial" panose="020B0604020202020204" pitchFamily="34" charset="0"/>
              </a:rPr>
              <a:t>Ease of Learning and Use:  </a:t>
            </a:r>
            <a:r>
              <a:rPr lang="en-GB" sz="2000" dirty="0">
                <a:solidFill>
                  <a:schemeClr val="bg1"/>
                </a:solidFill>
                <a:latin typeface="Calibri" panose="020F0502020204030204" pitchFamily="34" charset="0"/>
                <a:cs typeface="Arial" panose="020B0604020202020204" pitchFamily="34" charset="0"/>
              </a:rPr>
              <a:t>Python is the most suitable programming language for this because it is easy to understand and you can read it for yourself.</a:t>
            </a:r>
          </a:p>
          <a:p>
            <a:pPr marL="457200" indent="-457200">
              <a:spcBef>
                <a:spcPts val="1200"/>
              </a:spcBef>
              <a:buBlip>
                <a:blip r:embed="rId2"/>
              </a:buBlip>
            </a:pPr>
            <a:r>
              <a:rPr lang="en-US" sz="2000" b="1" i="0" dirty="0">
                <a:solidFill>
                  <a:schemeClr val="bg1"/>
                </a:solidFill>
                <a:effectLst/>
                <a:latin typeface="Söhne"/>
              </a:rPr>
              <a:t>Rich Ecosystem of Libraries</a:t>
            </a:r>
            <a:r>
              <a:rPr lang="en-US" sz="2000" b="0" i="0" dirty="0">
                <a:solidFill>
                  <a:schemeClr val="bg1"/>
                </a:solidFill>
                <a:effectLst/>
                <a:latin typeface="Söhne"/>
              </a:rPr>
              <a:t>: </a:t>
            </a:r>
            <a:r>
              <a:rPr lang="en-GB" sz="2000" b="0" i="0" dirty="0">
                <a:solidFill>
                  <a:schemeClr val="bg1"/>
                </a:solidFill>
                <a:effectLst/>
                <a:latin typeface="Söhne"/>
              </a:rPr>
              <a:t>Python has a vast collection of libraries and frameworks specifically designed for AI and machine learning tasks.</a:t>
            </a:r>
            <a:endParaRPr lang="en-US" sz="2000" b="0" i="0" dirty="0">
              <a:solidFill>
                <a:schemeClr val="bg1"/>
              </a:solidFill>
              <a:effectLst/>
              <a:latin typeface="Söhne"/>
            </a:endParaRPr>
          </a:p>
          <a:p>
            <a:pPr marL="457200" indent="-457200">
              <a:spcBef>
                <a:spcPts val="1200"/>
              </a:spcBef>
              <a:buBlip>
                <a:blip r:embed="rId2"/>
              </a:buBlip>
            </a:pPr>
            <a:r>
              <a:rPr lang="en-GB" sz="2000" b="1" i="0" dirty="0">
                <a:solidFill>
                  <a:schemeClr val="bg1"/>
                </a:solidFill>
                <a:effectLst/>
                <a:latin typeface="Söhne"/>
              </a:rPr>
              <a:t>Compatibility and Interoperability</a:t>
            </a:r>
            <a:r>
              <a:rPr lang="en-GB" sz="2000" b="0" i="0" dirty="0">
                <a:solidFill>
                  <a:schemeClr val="bg1"/>
                </a:solidFill>
                <a:effectLst/>
                <a:latin typeface="Söhne"/>
              </a:rPr>
              <a:t>: Python can easily interface with other programming languages and technologies, making it suitable for integrating AI into diverse environments and systems. </a:t>
            </a:r>
          </a:p>
          <a:p>
            <a:pPr marL="457200" indent="-457200">
              <a:spcBef>
                <a:spcPts val="1200"/>
              </a:spcBef>
              <a:buBlip>
                <a:blip r:embed="rId2"/>
              </a:buBlip>
            </a:pPr>
            <a:r>
              <a:rPr lang="en-GB" sz="2000" b="1" dirty="0">
                <a:solidFill>
                  <a:schemeClr val="bg1"/>
                </a:solidFill>
                <a:latin typeface="Söhne"/>
              </a:rPr>
              <a:t>Platform Independence: </a:t>
            </a:r>
            <a:r>
              <a:rPr lang="en-GB" sz="2000" b="0" i="0" dirty="0">
                <a:solidFill>
                  <a:schemeClr val="bg1"/>
                </a:solidFill>
                <a:effectLst/>
                <a:latin typeface="Söhne"/>
              </a:rPr>
              <a:t>meaning that code written in Python can run on various operating systems without modification</a:t>
            </a:r>
            <a:endParaRPr lang="en-US" sz="2000" dirty="0">
              <a:solidFill>
                <a:schemeClr val="bg1"/>
              </a:solidFill>
            </a:endParaRPr>
          </a:p>
        </p:txBody>
      </p:sp>
      <p:pic>
        <p:nvPicPr>
          <p:cNvPr id="7" name="Picture 6">
            <a:extLst>
              <a:ext uri="{FF2B5EF4-FFF2-40B4-BE49-F238E27FC236}">
                <a16:creationId xmlns:a16="http://schemas.microsoft.com/office/drawing/2014/main" id="{2DD6B5EB-5159-37B8-E469-3F088372D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310" y="-211016"/>
            <a:ext cx="9698999" cy="6858000"/>
          </a:xfrm>
          <a:prstGeom prst="rect">
            <a:avLst/>
          </a:prstGeom>
        </p:spPr>
      </p:pic>
    </p:spTree>
    <p:extLst>
      <p:ext uri="{BB962C8B-B14F-4D97-AF65-F5344CB8AC3E}">
        <p14:creationId xmlns:p14="http://schemas.microsoft.com/office/powerpoint/2010/main" val="51480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39457FF-87EF-591E-51F1-F7364133FBD2}"/>
              </a:ext>
            </a:extLst>
          </p:cNvPr>
          <p:cNvSpPr/>
          <p:nvPr/>
        </p:nvSpPr>
        <p:spPr>
          <a:xfrm rot="10800000">
            <a:off x="849084" y="493486"/>
            <a:ext cx="10493829" cy="1538514"/>
          </a:xfrm>
          <a:custGeom>
            <a:avLst/>
            <a:gdLst/>
            <a:ahLst/>
            <a:cxnLst/>
            <a:rect l="l" t="t" r="r" b="b"/>
            <a:pathLst>
              <a:path w="42746659" h="5372100">
                <a:moveTo>
                  <a:pt x="41195991" y="0"/>
                </a:moveTo>
                <a:lnTo>
                  <a:pt x="1550670" y="0"/>
                </a:lnTo>
                <a:lnTo>
                  <a:pt x="0" y="2686050"/>
                </a:lnTo>
                <a:lnTo>
                  <a:pt x="1550670" y="5372100"/>
                </a:lnTo>
                <a:lnTo>
                  <a:pt x="41195991" y="5372100"/>
                </a:lnTo>
                <a:lnTo>
                  <a:pt x="42746659" y="2686050"/>
                </a:lnTo>
                <a:lnTo>
                  <a:pt x="41195991" y="0"/>
                </a:lnTo>
                <a:close/>
              </a:path>
            </a:pathLst>
          </a:custGeom>
          <a:solidFill>
            <a:schemeClr val="tx1"/>
          </a:solidFill>
        </p:spPr>
        <p:txBody>
          <a:bodyPr/>
          <a:lstStyle/>
          <a:p>
            <a:endParaRPr lang="en-US" dirty="0"/>
          </a:p>
        </p:txBody>
      </p:sp>
      <p:sp>
        <p:nvSpPr>
          <p:cNvPr id="3" name="TextBox 5">
            <a:extLst>
              <a:ext uri="{FF2B5EF4-FFF2-40B4-BE49-F238E27FC236}">
                <a16:creationId xmlns:a16="http://schemas.microsoft.com/office/drawing/2014/main" id="{F95D6285-D754-0826-723F-178D26055533}"/>
              </a:ext>
            </a:extLst>
          </p:cNvPr>
          <p:cNvSpPr txBox="1"/>
          <p:nvPr/>
        </p:nvSpPr>
        <p:spPr>
          <a:xfrm>
            <a:off x="2337249" y="660672"/>
            <a:ext cx="7517498" cy="1180388"/>
          </a:xfrm>
          <a:prstGeom prst="rect">
            <a:avLst/>
          </a:prstGeom>
          <a:noFill/>
        </p:spPr>
        <p:txBody>
          <a:bodyPr wrap="square" lIns="0" tIns="0" rIns="0" bIns="0" rtlCol="0" anchor="t">
            <a:spAutoFit/>
          </a:bodyPr>
          <a:lstStyle/>
          <a:p>
            <a:pPr algn="ctr">
              <a:lnSpc>
                <a:spcPts val="9799"/>
              </a:lnSpc>
              <a:spcBef>
                <a:spcPct val="0"/>
              </a:spcBef>
            </a:pPr>
            <a:r>
              <a:rPr lang="en-US" sz="6000" spc="-139" dirty="0">
                <a:solidFill>
                  <a:schemeClr val="bg1"/>
                </a:solidFill>
                <a:latin typeface="Fira Sans Medium"/>
              </a:rPr>
              <a:t>Definition</a:t>
            </a:r>
            <a:endParaRPr lang="en-US" sz="6999" spc="-139" dirty="0">
              <a:solidFill>
                <a:srgbClr val="FFFFFF"/>
              </a:solidFill>
              <a:latin typeface="Fira Sans Medium"/>
            </a:endParaRPr>
          </a:p>
        </p:txBody>
      </p:sp>
      <p:sp>
        <p:nvSpPr>
          <p:cNvPr id="4" name="TextBox 8">
            <a:extLst>
              <a:ext uri="{FF2B5EF4-FFF2-40B4-BE49-F238E27FC236}">
                <a16:creationId xmlns:a16="http://schemas.microsoft.com/office/drawing/2014/main" id="{E060B717-DD58-40C6-5878-647BEE32450F}"/>
              </a:ext>
            </a:extLst>
          </p:cNvPr>
          <p:cNvSpPr txBox="1"/>
          <p:nvPr/>
        </p:nvSpPr>
        <p:spPr>
          <a:xfrm>
            <a:off x="528598" y="2345543"/>
            <a:ext cx="11134802" cy="3151825"/>
          </a:xfrm>
          <a:prstGeom prst="rect">
            <a:avLst/>
          </a:prstGeom>
        </p:spPr>
        <p:txBody>
          <a:bodyPr wrap="square" lIns="0" tIns="0" rIns="0" bIns="0" rtlCol="0" anchor="t">
            <a:spAutoFit/>
          </a:bodyPr>
          <a:lstStyle/>
          <a:p>
            <a:pPr algn="ctr">
              <a:lnSpc>
                <a:spcPct val="150000"/>
              </a:lnSpc>
            </a:pPr>
            <a:r>
              <a:rPr lang="en-US" sz="2800" dirty="0">
                <a:solidFill>
                  <a:srgbClr val="000000"/>
                </a:solidFill>
                <a:latin typeface="Fira Sans Medium Bold"/>
              </a:rPr>
              <a:t>AI is concerned mainly with rational action. The field of artificial intelligence, is concerned with not just understanding but also building intelligent entities—machines that can compute how to act effectively and safely in a wide variety of novel situations. </a:t>
            </a:r>
          </a:p>
          <a:p>
            <a:pPr algn="ctr">
              <a:lnSpc>
                <a:spcPct val="150000"/>
              </a:lnSpc>
            </a:pPr>
            <a:endParaRPr lang="en-US" sz="2800" dirty="0">
              <a:solidFill>
                <a:srgbClr val="000000"/>
              </a:solidFill>
              <a:latin typeface="Fira Sans Medium Bold"/>
            </a:endParaRPr>
          </a:p>
        </p:txBody>
      </p:sp>
      <p:sp>
        <p:nvSpPr>
          <p:cNvPr id="13" name="Freeform 7">
            <a:extLst>
              <a:ext uri="{FF2B5EF4-FFF2-40B4-BE49-F238E27FC236}">
                <a16:creationId xmlns:a16="http://schemas.microsoft.com/office/drawing/2014/main" id="{95E1E530-F2E3-0AA7-1B3B-DF28BDC7FB8A}"/>
              </a:ext>
            </a:extLst>
          </p:cNvPr>
          <p:cNvSpPr/>
          <p:nvPr/>
        </p:nvSpPr>
        <p:spPr>
          <a:xfrm>
            <a:off x="2955983" y="5810911"/>
            <a:ext cx="2093344" cy="300037"/>
          </a:xfrm>
          <a:custGeom>
            <a:avLst/>
            <a:gdLst/>
            <a:ahLst/>
            <a:cxnLst/>
            <a:rect l="l" t="t" r="r" b="b"/>
            <a:pathLst>
              <a:path w="4889693" h="385224">
                <a:moveTo>
                  <a:pt x="0" y="0"/>
                </a:moveTo>
                <a:lnTo>
                  <a:pt x="4889693" y="0"/>
                </a:lnTo>
                <a:lnTo>
                  <a:pt x="4889693" y="385224"/>
                </a:lnTo>
                <a:lnTo>
                  <a:pt x="0" y="385224"/>
                </a:lnTo>
                <a:close/>
              </a:path>
            </a:pathLst>
          </a:custGeom>
          <a:solidFill>
            <a:srgbClr val="F5DA47"/>
          </a:solidFill>
        </p:spPr>
        <p:txBody>
          <a:bodyPr/>
          <a:lstStyle/>
          <a:p>
            <a:endParaRPr lang="en-US" dirty="0"/>
          </a:p>
        </p:txBody>
      </p:sp>
      <p:grpSp>
        <p:nvGrpSpPr>
          <p:cNvPr id="14" name="Group 6">
            <a:extLst>
              <a:ext uri="{FF2B5EF4-FFF2-40B4-BE49-F238E27FC236}">
                <a16:creationId xmlns:a16="http://schemas.microsoft.com/office/drawing/2014/main" id="{E2609E8A-6CFD-F25A-206C-1D5CAE97985F}"/>
              </a:ext>
            </a:extLst>
          </p:cNvPr>
          <p:cNvGrpSpPr/>
          <p:nvPr/>
        </p:nvGrpSpPr>
        <p:grpSpPr>
          <a:xfrm>
            <a:off x="7142671" y="5810911"/>
            <a:ext cx="2093344" cy="300037"/>
            <a:chOff x="0" y="0"/>
            <a:chExt cx="4889693" cy="385224"/>
          </a:xfrm>
          <a:solidFill>
            <a:srgbClr val="F5DA47"/>
          </a:solidFill>
        </p:grpSpPr>
        <p:sp>
          <p:nvSpPr>
            <p:cNvPr id="15" name="Freeform 7">
              <a:extLst>
                <a:ext uri="{FF2B5EF4-FFF2-40B4-BE49-F238E27FC236}">
                  <a16:creationId xmlns:a16="http://schemas.microsoft.com/office/drawing/2014/main" id="{699DA2D5-AF2F-8E79-D57C-AD13AAC2F43D}"/>
                </a:ext>
              </a:extLst>
            </p:cNvPr>
            <p:cNvSpPr/>
            <p:nvPr/>
          </p:nvSpPr>
          <p:spPr>
            <a:xfrm>
              <a:off x="0" y="0"/>
              <a:ext cx="4889693" cy="385224"/>
            </a:xfrm>
            <a:custGeom>
              <a:avLst/>
              <a:gdLst/>
              <a:ahLst/>
              <a:cxnLst/>
              <a:rect l="l" t="t" r="r" b="b"/>
              <a:pathLst>
                <a:path w="4889693" h="385224">
                  <a:moveTo>
                    <a:pt x="0" y="0"/>
                  </a:moveTo>
                  <a:lnTo>
                    <a:pt x="4889693" y="0"/>
                  </a:lnTo>
                  <a:lnTo>
                    <a:pt x="4889693" y="385224"/>
                  </a:lnTo>
                  <a:lnTo>
                    <a:pt x="0" y="385224"/>
                  </a:lnTo>
                  <a:close/>
                </a:path>
              </a:pathLst>
            </a:custGeom>
            <a:grpFill/>
          </p:spPr>
        </p:sp>
      </p:grpSp>
      <p:grpSp>
        <p:nvGrpSpPr>
          <p:cNvPr id="16" name="Group 6">
            <a:extLst>
              <a:ext uri="{FF2B5EF4-FFF2-40B4-BE49-F238E27FC236}">
                <a16:creationId xmlns:a16="http://schemas.microsoft.com/office/drawing/2014/main" id="{9FD6532D-4F1B-8DF9-18F4-5C591B733687}"/>
              </a:ext>
            </a:extLst>
          </p:cNvPr>
          <p:cNvGrpSpPr/>
          <p:nvPr/>
        </p:nvGrpSpPr>
        <p:grpSpPr>
          <a:xfrm>
            <a:off x="5049326" y="5810911"/>
            <a:ext cx="2093344" cy="300037"/>
            <a:chOff x="0" y="0"/>
            <a:chExt cx="4889693" cy="385224"/>
          </a:xfrm>
          <a:solidFill>
            <a:schemeClr val="tx1"/>
          </a:solidFill>
        </p:grpSpPr>
        <p:sp>
          <p:nvSpPr>
            <p:cNvPr id="17" name="Freeform 7">
              <a:extLst>
                <a:ext uri="{FF2B5EF4-FFF2-40B4-BE49-F238E27FC236}">
                  <a16:creationId xmlns:a16="http://schemas.microsoft.com/office/drawing/2014/main" id="{4D74A41B-EDB7-F685-BCC6-5AECF594DF64}"/>
                </a:ext>
              </a:extLst>
            </p:cNvPr>
            <p:cNvSpPr/>
            <p:nvPr/>
          </p:nvSpPr>
          <p:spPr>
            <a:xfrm>
              <a:off x="0" y="0"/>
              <a:ext cx="4889693" cy="385224"/>
            </a:xfrm>
            <a:custGeom>
              <a:avLst/>
              <a:gdLst/>
              <a:ahLst/>
              <a:cxnLst/>
              <a:rect l="l" t="t" r="r" b="b"/>
              <a:pathLst>
                <a:path w="4889693" h="385224">
                  <a:moveTo>
                    <a:pt x="0" y="0"/>
                  </a:moveTo>
                  <a:lnTo>
                    <a:pt x="4889693" y="0"/>
                  </a:lnTo>
                  <a:lnTo>
                    <a:pt x="4889693" y="385224"/>
                  </a:lnTo>
                  <a:lnTo>
                    <a:pt x="0" y="385224"/>
                  </a:lnTo>
                  <a:close/>
                </a:path>
              </a:pathLst>
            </a:custGeom>
            <a:grpFill/>
          </p:spPr>
        </p:sp>
      </p:grpSp>
    </p:spTree>
    <p:extLst>
      <p:ext uri="{BB962C8B-B14F-4D97-AF65-F5344CB8AC3E}">
        <p14:creationId xmlns:p14="http://schemas.microsoft.com/office/powerpoint/2010/main" val="253573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BCD6283C-9CE9-F17B-862A-1D6FC0A0B719}"/>
              </a:ext>
            </a:extLst>
          </p:cNvPr>
          <p:cNvSpPr txBox="1"/>
          <p:nvPr/>
        </p:nvSpPr>
        <p:spPr>
          <a:xfrm>
            <a:off x="773265" y="1753365"/>
            <a:ext cx="10645469" cy="6586418"/>
          </a:xfrm>
          <a:prstGeom prst="rect">
            <a:avLst/>
          </a:prstGeom>
        </p:spPr>
        <p:txBody>
          <a:bodyPr wrap="square" lIns="0" tIns="0" rIns="0" bIns="0" rtlCol="0" anchor="t">
            <a:spAutoFit/>
          </a:bodyPr>
          <a:lstStyle/>
          <a:p>
            <a:pPr>
              <a:spcBef>
                <a:spcPts val="1200"/>
              </a:spcBef>
            </a:pPr>
            <a:r>
              <a:rPr lang="en-US" sz="1800" dirty="0">
                <a:effectLst/>
                <a:latin typeface="Calibri" panose="020F0502020204030204" pitchFamily="34" charset="0"/>
                <a:ea typeface="Calibri" panose="020F0502020204030204" pitchFamily="34" charset="0"/>
                <a:cs typeface="Arial" panose="020B0604020202020204" pitchFamily="34" charset="0"/>
              </a:rPr>
              <a:t>The Turing test, proposed by Alan Turing (1950), was designed as a thought experiment that would sidestep the philosophical vagueness of the question “Can a machine think?” </a:t>
            </a:r>
            <a:endParaRPr lang="en-US" kern="100" dirty="0">
              <a:latin typeface="Calibri" panose="020F0502020204030204" pitchFamily="34" charset="0"/>
              <a:ea typeface="Calibri" panose="020F0502020204030204" pitchFamily="34" charset="0"/>
              <a:cs typeface="Arial" panose="020B0604020202020204" pitchFamily="34" charset="0"/>
            </a:endParaRPr>
          </a:p>
          <a:p>
            <a:pPr marL="457200" indent="-457200">
              <a:spcBef>
                <a:spcPts val="1200"/>
              </a:spcBef>
              <a:buBlip>
                <a:blip r:embed="rId2"/>
              </a:buBlip>
            </a:pPr>
            <a:r>
              <a:rPr lang="en-US" kern="100" dirty="0">
                <a:latin typeface="Calibri" panose="020F0502020204030204" pitchFamily="34" charset="0"/>
                <a:ea typeface="Calibri" panose="020F0502020204030204" pitchFamily="34" charset="0"/>
                <a:cs typeface="Arial" panose="020B0604020202020204" pitchFamily="34" charset="0"/>
              </a:rPr>
              <a:t>N</a:t>
            </a:r>
            <a:r>
              <a:rPr lang="en-US" sz="1800" kern="100" dirty="0">
                <a:effectLst/>
                <a:latin typeface="Calibri" panose="020F0502020204030204" pitchFamily="34" charset="0"/>
                <a:ea typeface="Calibri" panose="020F0502020204030204" pitchFamily="34" charset="0"/>
                <a:cs typeface="Arial" panose="020B0604020202020204" pitchFamily="34" charset="0"/>
              </a:rPr>
              <a:t>atural language processing to communicate successfully in a human language</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knowledge representation to store what it knows or hears</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automated reasoning to answer questions and to draw new conclusions;</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machine learning to adapt to new circumstances and to detect and extrapolate patterns. </a:t>
            </a:r>
          </a:p>
          <a:p>
            <a:pPr>
              <a:spcBef>
                <a:spcPts val="1200"/>
              </a:spcBef>
            </a:pPr>
            <a:endParaRPr lang="en-US" kern="100" dirty="0">
              <a:latin typeface="Calibri" panose="020F0502020204030204" pitchFamily="34" charset="0"/>
              <a:ea typeface="Calibri" panose="020F0502020204030204" pitchFamily="34" charset="0"/>
              <a:cs typeface="Arial" panose="020B0604020202020204" pitchFamily="34" charset="0"/>
            </a:endParaRPr>
          </a:p>
          <a:p>
            <a:pPr>
              <a:spcBef>
                <a:spcPts val="1200"/>
              </a:spcBef>
            </a:pPr>
            <a:r>
              <a:rPr lang="en-US" kern="100" dirty="0">
                <a:latin typeface="Calibri" panose="020F0502020204030204" pitchFamily="34" charset="0"/>
                <a:ea typeface="Calibri" panose="020F0502020204030204" pitchFamily="34" charset="0"/>
                <a:cs typeface="Arial" panose="020B0604020202020204" pitchFamily="34" charset="0"/>
              </a:rPr>
              <a:t>Later Total Turing machine added these :</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computer vision and speech recognition to perceive the world;</a:t>
            </a:r>
          </a:p>
          <a:p>
            <a:pPr marL="457200" indent="-457200">
              <a:spcBef>
                <a:spcPts val="1200"/>
              </a:spcBef>
              <a:buBlip>
                <a:blip r:embed="rId2"/>
              </a:buBlip>
            </a:pPr>
            <a:r>
              <a:rPr lang="en-US" sz="1800" kern="100" dirty="0">
                <a:effectLst/>
                <a:latin typeface="Calibri" panose="020F0502020204030204" pitchFamily="34" charset="0"/>
                <a:ea typeface="Calibri" panose="020F0502020204030204" pitchFamily="34" charset="0"/>
                <a:cs typeface="Arial" panose="020B0604020202020204" pitchFamily="34" charset="0"/>
              </a:rPr>
              <a:t>robotics to manipulate objects and move about.</a:t>
            </a:r>
          </a:p>
          <a:p>
            <a:pPr marL="457200" indent="-457200">
              <a:spcBef>
                <a:spcPts val="1200"/>
              </a:spcBef>
              <a:buBlip>
                <a:blip r:embed="rId2"/>
              </a:buBlip>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457200" indent="-457200">
              <a:spcBef>
                <a:spcPts val="1200"/>
              </a:spcBef>
              <a:buBlip>
                <a:blip r:embed="rId2"/>
              </a:buBlip>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indent="-457200">
              <a:spcBef>
                <a:spcPts val="1200"/>
              </a:spcBef>
              <a:buBlip>
                <a:blip r:embed="rId2"/>
              </a:buBlip>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indent="-457200">
              <a:spcBef>
                <a:spcPts val="1200"/>
              </a:spcBef>
              <a:buBlip>
                <a:blip r:embed="rId2"/>
              </a:buBlip>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indent="-457200">
              <a:spcBef>
                <a:spcPts val="1200"/>
              </a:spcBef>
              <a:buBlip>
                <a:blip r:embed="rId2"/>
              </a:buBlip>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indent="-457200">
              <a:spcBef>
                <a:spcPts val="1200"/>
              </a:spcBef>
              <a:buBlip>
                <a:blip r:embed="rId2"/>
              </a:buBlip>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5">
            <a:extLst>
              <a:ext uri="{FF2B5EF4-FFF2-40B4-BE49-F238E27FC236}">
                <a16:creationId xmlns:a16="http://schemas.microsoft.com/office/drawing/2014/main" id="{7D97441A-8B47-214C-B82E-7788D0EEBFD1}"/>
              </a:ext>
            </a:extLst>
          </p:cNvPr>
          <p:cNvSpPr txBox="1"/>
          <p:nvPr/>
        </p:nvSpPr>
        <p:spPr>
          <a:xfrm>
            <a:off x="649697" y="188554"/>
            <a:ext cx="5446302" cy="1180388"/>
          </a:xfrm>
          <a:prstGeom prst="rect">
            <a:avLst/>
          </a:prstGeom>
          <a:noFill/>
        </p:spPr>
        <p:txBody>
          <a:bodyPr wrap="square" lIns="0" tIns="0" rIns="0" bIns="0" rtlCol="0" anchor="t">
            <a:spAutoFit/>
          </a:bodyPr>
          <a:lstStyle/>
          <a:p>
            <a:pPr algn="ctr">
              <a:lnSpc>
                <a:spcPts val="9799"/>
              </a:lnSpc>
              <a:spcBef>
                <a:spcPct val="0"/>
              </a:spcBef>
            </a:pPr>
            <a:r>
              <a:rPr lang="en-US" sz="6000" spc="-139" dirty="0">
                <a:latin typeface="Fira Sans Medium"/>
              </a:rPr>
              <a:t>Turing Machine</a:t>
            </a:r>
          </a:p>
        </p:txBody>
      </p:sp>
    </p:spTree>
    <p:extLst>
      <p:ext uri="{BB962C8B-B14F-4D97-AF65-F5344CB8AC3E}">
        <p14:creationId xmlns:p14="http://schemas.microsoft.com/office/powerpoint/2010/main" val="2662976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836F57AC-2A4A-419A-302E-A916F71D0F47}"/>
              </a:ext>
            </a:extLst>
          </p:cNvPr>
          <p:cNvSpPr/>
          <p:nvPr/>
        </p:nvSpPr>
        <p:spPr>
          <a:xfrm rot="10800000">
            <a:off x="-3902799" y="552210"/>
            <a:ext cx="9042048" cy="1279558"/>
          </a:xfrm>
          <a:custGeom>
            <a:avLst/>
            <a:gdLst/>
            <a:ahLst/>
            <a:cxnLst/>
            <a:rect l="l" t="t" r="r" b="b"/>
            <a:pathLst>
              <a:path w="42746659" h="5372100">
                <a:moveTo>
                  <a:pt x="41195991" y="0"/>
                </a:moveTo>
                <a:lnTo>
                  <a:pt x="1550670" y="0"/>
                </a:lnTo>
                <a:lnTo>
                  <a:pt x="0" y="2686050"/>
                </a:lnTo>
                <a:lnTo>
                  <a:pt x="1550670" y="5372100"/>
                </a:lnTo>
                <a:lnTo>
                  <a:pt x="41195991" y="5372100"/>
                </a:lnTo>
                <a:lnTo>
                  <a:pt x="42746659" y="2686050"/>
                </a:lnTo>
                <a:lnTo>
                  <a:pt x="41195991" y="0"/>
                </a:lnTo>
                <a:close/>
              </a:path>
            </a:pathLst>
          </a:custGeom>
          <a:solidFill>
            <a:schemeClr val="tx1"/>
          </a:solidFill>
        </p:spPr>
        <p:txBody>
          <a:bodyPr/>
          <a:lstStyle/>
          <a:p>
            <a:endParaRPr lang="en-US" dirty="0"/>
          </a:p>
        </p:txBody>
      </p:sp>
      <p:sp>
        <p:nvSpPr>
          <p:cNvPr id="3" name="TextBox 5">
            <a:extLst>
              <a:ext uri="{FF2B5EF4-FFF2-40B4-BE49-F238E27FC236}">
                <a16:creationId xmlns:a16="http://schemas.microsoft.com/office/drawing/2014/main" id="{65E8BA05-6195-8248-12E6-D474E4DD6BBF}"/>
              </a:ext>
            </a:extLst>
          </p:cNvPr>
          <p:cNvSpPr txBox="1"/>
          <p:nvPr/>
        </p:nvSpPr>
        <p:spPr>
          <a:xfrm>
            <a:off x="-496624" y="518754"/>
            <a:ext cx="5446302" cy="1180388"/>
          </a:xfrm>
          <a:prstGeom prst="rect">
            <a:avLst/>
          </a:prstGeom>
          <a:noFill/>
        </p:spPr>
        <p:txBody>
          <a:bodyPr wrap="square" lIns="0" tIns="0" rIns="0" bIns="0" rtlCol="0" anchor="t">
            <a:spAutoFit/>
          </a:bodyPr>
          <a:lstStyle/>
          <a:p>
            <a:pPr algn="ctr">
              <a:lnSpc>
                <a:spcPts val="9799"/>
              </a:lnSpc>
              <a:spcBef>
                <a:spcPct val="0"/>
              </a:spcBef>
            </a:pPr>
            <a:r>
              <a:rPr lang="en-US" sz="6000" spc="-139" dirty="0">
                <a:solidFill>
                  <a:schemeClr val="bg1"/>
                </a:solidFill>
                <a:latin typeface="Fira Sans Medium"/>
              </a:rPr>
              <a:t>AI History</a:t>
            </a:r>
            <a:endParaRPr lang="en-US" sz="6000" spc="-139" dirty="0">
              <a:solidFill>
                <a:srgbClr val="FFFFFF"/>
              </a:solidFill>
              <a:latin typeface="Fira Sans Medium"/>
            </a:endParaRPr>
          </a:p>
        </p:txBody>
      </p:sp>
      <p:pic>
        <p:nvPicPr>
          <p:cNvPr id="5" name="Picture 4">
            <a:extLst>
              <a:ext uri="{FF2B5EF4-FFF2-40B4-BE49-F238E27FC236}">
                <a16:creationId xmlns:a16="http://schemas.microsoft.com/office/drawing/2014/main" id="{DE873701-AD58-8142-CD7B-334CCD8C6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296" y="707136"/>
            <a:ext cx="6775704" cy="5443728"/>
          </a:xfrm>
          <a:prstGeom prst="rect">
            <a:avLst/>
          </a:prstGeom>
        </p:spPr>
      </p:pic>
    </p:spTree>
    <p:extLst>
      <p:ext uri="{BB962C8B-B14F-4D97-AF65-F5344CB8AC3E}">
        <p14:creationId xmlns:p14="http://schemas.microsoft.com/office/powerpoint/2010/main" val="2613259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830997"/>
          </a:xfrm>
          <a:prstGeom prst="rect">
            <a:avLst/>
          </a:prstGeom>
          <a:noFill/>
        </p:spPr>
        <p:txBody>
          <a:bodyPr wrap="none" rtlCol="0">
            <a:spAutoFit/>
          </a:bodyPr>
          <a:lstStyle/>
          <a:p>
            <a:r>
              <a:rPr lang="en-US" sz="4800" b="1" dirty="0"/>
              <a:t>1921</a:t>
            </a:r>
          </a:p>
        </p:txBody>
      </p:sp>
      <p:pic>
        <p:nvPicPr>
          <p:cNvPr id="8" name="Picture 7">
            <a:extLst>
              <a:ext uri="{FF2B5EF4-FFF2-40B4-BE49-F238E27FC236}">
                <a16:creationId xmlns:a16="http://schemas.microsoft.com/office/drawing/2014/main" id="{EF4FCDA3-ADFC-8811-8E2D-22B51D7B0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174" y="1357470"/>
            <a:ext cx="6315651" cy="4952800"/>
          </a:xfrm>
          <a:prstGeom prst="rect">
            <a:avLst/>
          </a:prstGeom>
        </p:spPr>
      </p:pic>
    </p:spTree>
    <p:extLst>
      <p:ext uri="{BB962C8B-B14F-4D97-AF65-F5344CB8AC3E}">
        <p14:creationId xmlns:p14="http://schemas.microsoft.com/office/powerpoint/2010/main" val="1345512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830997"/>
          </a:xfrm>
          <a:prstGeom prst="rect">
            <a:avLst/>
          </a:prstGeom>
          <a:noFill/>
        </p:spPr>
        <p:txBody>
          <a:bodyPr wrap="none" rtlCol="0">
            <a:spAutoFit/>
          </a:bodyPr>
          <a:lstStyle/>
          <a:p>
            <a:r>
              <a:rPr lang="en-US" sz="4800" b="1" dirty="0"/>
              <a:t>1949</a:t>
            </a:r>
          </a:p>
        </p:txBody>
      </p:sp>
      <p:pic>
        <p:nvPicPr>
          <p:cNvPr id="3" name="Picture 2">
            <a:extLst>
              <a:ext uri="{FF2B5EF4-FFF2-40B4-BE49-F238E27FC236}">
                <a16:creationId xmlns:a16="http://schemas.microsoft.com/office/drawing/2014/main" id="{98855E35-FEEC-2D6F-A85B-9BC1D3851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50" y="1357470"/>
            <a:ext cx="4762500" cy="4762500"/>
          </a:xfrm>
          <a:prstGeom prst="rect">
            <a:avLst/>
          </a:prstGeom>
        </p:spPr>
      </p:pic>
    </p:spTree>
    <p:extLst>
      <p:ext uri="{BB962C8B-B14F-4D97-AF65-F5344CB8AC3E}">
        <p14:creationId xmlns:p14="http://schemas.microsoft.com/office/powerpoint/2010/main" val="3788827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706629-3BC3-46A6-28A0-F6316784757A}"/>
              </a:ext>
            </a:extLst>
          </p:cNvPr>
          <p:cNvSpPr txBox="1"/>
          <p:nvPr/>
        </p:nvSpPr>
        <p:spPr>
          <a:xfrm>
            <a:off x="5378496" y="526473"/>
            <a:ext cx="1435008" cy="830997"/>
          </a:xfrm>
          <a:prstGeom prst="rect">
            <a:avLst/>
          </a:prstGeom>
          <a:noFill/>
        </p:spPr>
        <p:txBody>
          <a:bodyPr wrap="none" rtlCol="0">
            <a:spAutoFit/>
          </a:bodyPr>
          <a:lstStyle/>
          <a:p>
            <a:r>
              <a:rPr lang="en-US" sz="4800" b="1" dirty="0"/>
              <a:t>1950</a:t>
            </a:r>
          </a:p>
        </p:txBody>
      </p:sp>
      <p:pic>
        <p:nvPicPr>
          <p:cNvPr id="3" name="Picture 2">
            <a:extLst>
              <a:ext uri="{FF2B5EF4-FFF2-40B4-BE49-F238E27FC236}">
                <a16:creationId xmlns:a16="http://schemas.microsoft.com/office/drawing/2014/main" id="{5F1BE8B9-6CAC-6872-A5BB-D04400AD7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739" y="1371309"/>
            <a:ext cx="3808522" cy="5135158"/>
          </a:xfrm>
          <a:prstGeom prst="rect">
            <a:avLst/>
          </a:prstGeom>
        </p:spPr>
      </p:pic>
    </p:spTree>
    <p:extLst>
      <p:ext uri="{BB962C8B-B14F-4D97-AF65-F5344CB8AC3E}">
        <p14:creationId xmlns:p14="http://schemas.microsoft.com/office/powerpoint/2010/main" val="3211521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1199</Words>
  <Application>Microsoft Office PowerPoint</Application>
  <PresentationFormat>Widescreen</PresentationFormat>
  <Paragraphs>111</Paragraphs>
  <Slides>36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American Captain</vt:lpstr>
      <vt:lpstr>Arial</vt:lpstr>
      <vt:lpstr>Calibri</vt:lpstr>
      <vt:lpstr>Calibri Light</vt:lpstr>
      <vt:lpstr>Fira Sans Light</vt:lpstr>
      <vt:lpstr>Fira Sans Medium</vt:lpstr>
      <vt:lpstr>Fira Sans Medium Bold</vt:lpstr>
      <vt:lpstr>Google Sans</vt:lpstr>
      <vt:lpstr>IBM Plex Sans</vt:lpstr>
      <vt:lpstr>Roboto</vt:lpstr>
      <vt:lpstr>Söhne</vt:lpstr>
      <vt:lpstr>source-serif-pro</vt:lpstr>
      <vt:lpstr>Symbol</vt:lpstr>
      <vt:lpstr>Times New Roman</vt:lpstr>
      <vt:lpstr>Office Theme</vt:lpstr>
      <vt:lpstr>Introduction to AI</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dc:title>
  <dc:creator>haitham ismail</dc:creator>
  <cp:lastModifiedBy>haitham ismail</cp:lastModifiedBy>
  <cp:revision>121</cp:revision>
  <dcterms:created xsi:type="dcterms:W3CDTF">2024-02-14T17:37:59Z</dcterms:created>
  <dcterms:modified xsi:type="dcterms:W3CDTF">2024-08-06T18:02:59Z</dcterms:modified>
</cp:coreProperties>
</file>